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31"/>
  </p:notesMasterIdLst>
  <p:sldIdLst>
    <p:sldId id="256" r:id="rId2"/>
    <p:sldId id="314" r:id="rId3"/>
    <p:sldId id="261" r:id="rId4"/>
    <p:sldId id="300" r:id="rId5"/>
    <p:sldId id="313" r:id="rId6"/>
    <p:sldId id="264" r:id="rId7"/>
    <p:sldId id="272" r:id="rId8"/>
    <p:sldId id="273" r:id="rId9"/>
    <p:sldId id="312" r:id="rId10"/>
    <p:sldId id="268" r:id="rId11"/>
    <p:sldId id="281" r:id="rId12"/>
    <p:sldId id="282" r:id="rId13"/>
    <p:sldId id="277" r:id="rId14"/>
    <p:sldId id="301" r:id="rId15"/>
    <p:sldId id="294" r:id="rId16"/>
    <p:sldId id="295" r:id="rId17"/>
    <p:sldId id="296" r:id="rId18"/>
    <p:sldId id="279" r:id="rId19"/>
    <p:sldId id="278" r:id="rId20"/>
    <p:sldId id="302" r:id="rId21"/>
    <p:sldId id="311" r:id="rId22"/>
    <p:sldId id="298" r:id="rId23"/>
    <p:sldId id="287" r:id="rId24"/>
    <p:sldId id="310" r:id="rId25"/>
    <p:sldId id="297" r:id="rId26"/>
    <p:sldId id="308" r:id="rId27"/>
    <p:sldId id="270" r:id="rId28"/>
    <p:sldId id="309" r:id="rId29"/>
    <p:sldId id="271" r:id="rId3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6962" autoAdjust="0"/>
    <p:restoredTop sz="92373" autoAdjust="0"/>
  </p:normalViewPr>
  <p:slideViewPr>
    <p:cSldViewPr>
      <p:cViewPr varScale="1">
        <p:scale>
          <a:sx n="47" d="100"/>
          <a:sy n="47" d="100"/>
        </p:scale>
        <p:origin x="-908" y="-6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1638C7-B298-45B2-8AD3-0352176D6068}" type="datetimeFigureOut">
              <a:rPr lang="zh-CN" altLang="en-US" smtClean="0"/>
              <a:pPr/>
              <a:t>2018/5/24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8A2B33-AA99-48A2-B2E2-3AF659338197}" type="slidenum">
              <a:rPr lang="zh-CN" altLang="en-US" smtClean="0"/>
              <a:pPr/>
              <a:t>‹#›</a:t>
            </a:fld>
            <a:endParaRPr lang="zh-CN" altLang="en-US"/>
          </a:p>
        </p:txBody>
      </p:sp>
    </p:spTree>
    <p:extLst>
      <p:ext uri="{BB962C8B-B14F-4D97-AF65-F5344CB8AC3E}">
        <p14:creationId xmlns:p14="http://schemas.microsoft.com/office/powerpoint/2010/main" xmlns="" val="164519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19</a:t>
            </a:fld>
            <a:endParaRPr lang="zh-CN" altLang="en-US"/>
          </a:p>
        </p:txBody>
      </p:sp>
    </p:spTree>
    <p:extLst>
      <p:ext uri="{BB962C8B-B14F-4D97-AF65-F5344CB8AC3E}">
        <p14:creationId xmlns:p14="http://schemas.microsoft.com/office/powerpoint/2010/main" xmlns="" val="425736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20</a:t>
            </a:fld>
            <a:endParaRPr lang="zh-CN" altLang="en-US"/>
          </a:p>
        </p:txBody>
      </p:sp>
    </p:spTree>
    <p:extLst>
      <p:ext uri="{BB962C8B-B14F-4D97-AF65-F5344CB8AC3E}">
        <p14:creationId xmlns:p14="http://schemas.microsoft.com/office/powerpoint/2010/main" xmlns="" val="4257361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对于年龄</a:t>
            </a:r>
            <a:r>
              <a:rPr lang="en-US" altLang="zh-CN" sz="1200" dirty="0" smtClean="0"/>
              <a:t>-</a:t>
            </a:r>
            <a:r>
              <a:rPr lang="zh-CN" altLang="en-US" sz="1200" dirty="0" smtClean="0"/>
              <a:t>封闭温度法，其计算得到的隆升速率代表的是矿物开始记录年龄至今的时间内的平均隆升速率，因此理论上是热史模拟中对应时间以来不同隆升速率阶段的构造抬升过程的综合反映，相应地，年龄</a:t>
            </a:r>
            <a:r>
              <a:rPr lang="en-US" altLang="zh-CN" sz="1200" dirty="0" smtClean="0"/>
              <a:t>-</a:t>
            </a:r>
            <a:r>
              <a:rPr lang="zh-CN" altLang="en-US" sz="1200" dirty="0" smtClean="0"/>
              <a:t>封闭温度法计算的隆升速率应该处于缓慢（快速）隆升阶段和快速（加速）隆升阶段的隆升速率之间</a:t>
            </a:r>
          </a:p>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22</a:t>
            </a:fld>
            <a:endParaRPr lang="zh-CN" altLang="en-US"/>
          </a:p>
        </p:txBody>
      </p:sp>
    </p:spTree>
    <p:extLst>
      <p:ext uri="{BB962C8B-B14F-4D97-AF65-F5344CB8AC3E}">
        <p14:creationId xmlns:p14="http://schemas.microsoft.com/office/powerpoint/2010/main" xmlns="" val="4257361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1.</a:t>
            </a:r>
            <a:r>
              <a:rPr lang="zh-CN" altLang="zh-CN" sz="1200" dirty="0" smtClean="0"/>
              <a:t>假定参数磷灰石裂变径迹封闭温度为</a:t>
            </a:r>
            <a:r>
              <a:rPr lang="en-US" altLang="zh-CN" sz="1200" dirty="0" smtClean="0"/>
              <a:t>120</a:t>
            </a:r>
            <a:r>
              <a:rPr lang="zh-CN" altLang="zh-CN" sz="1200" dirty="0" smtClean="0"/>
              <a:t>℃，锆石（</a:t>
            </a:r>
            <a:r>
              <a:rPr lang="en-US" altLang="zh-CN" sz="1200" dirty="0" smtClean="0"/>
              <a:t>U-</a:t>
            </a:r>
            <a:r>
              <a:rPr lang="en-US" altLang="zh-CN" sz="1200" dirty="0" err="1" smtClean="0"/>
              <a:t>Th</a:t>
            </a:r>
            <a:r>
              <a:rPr lang="zh-CN" altLang="zh-CN" sz="1200" dirty="0" smtClean="0"/>
              <a:t>）</a:t>
            </a:r>
            <a:r>
              <a:rPr lang="en-US" altLang="zh-CN" sz="1200" dirty="0" smtClean="0"/>
              <a:t>/He</a:t>
            </a:r>
            <a:r>
              <a:rPr lang="zh-CN" altLang="zh-CN" sz="1200" dirty="0" smtClean="0"/>
              <a:t>封闭温度为</a:t>
            </a:r>
            <a:r>
              <a:rPr lang="en-US" altLang="zh-CN" sz="1200" dirty="0" smtClean="0"/>
              <a:t>200</a:t>
            </a:r>
            <a:r>
              <a:rPr lang="zh-CN" altLang="zh-CN" sz="1200" dirty="0" smtClean="0"/>
              <a:t>℃，太原西山地表年平均温度为</a:t>
            </a:r>
            <a:r>
              <a:rPr lang="en-US" altLang="zh-CN" sz="1200" dirty="0" smtClean="0"/>
              <a:t>20</a:t>
            </a:r>
            <a:r>
              <a:rPr lang="zh-CN" altLang="zh-CN" sz="1200" dirty="0" smtClean="0"/>
              <a:t>℃，晚侏罗世</a:t>
            </a:r>
            <a:r>
              <a:rPr lang="en-US" altLang="zh-CN" sz="1200" dirty="0" smtClean="0"/>
              <a:t>-</a:t>
            </a:r>
            <a:r>
              <a:rPr lang="zh-CN" altLang="zh-CN" sz="1200" dirty="0" smtClean="0"/>
              <a:t>早白垩世地温梯度为</a:t>
            </a:r>
            <a:r>
              <a:rPr lang="en-US" altLang="zh-CN" sz="1200" dirty="0" smtClean="0"/>
              <a:t>60</a:t>
            </a:r>
            <a:r>
              <a:rPr lang="zh-CN" altLang="zh-CN" sz="1200" dirty="0" smtClean="0"/>
              <a:t>℃</a:t>
            </a:r>
            <a:r>
              <a:rPr lang="en-US" altLang="zh-CN" sz="1200" dirty="0" smtClean="0"/>
              <a:t>/km</a:t>
            </a:r>
            <a:r>
              <a:rPr lang="zh-CN" altLang="zh-CN" sz="1200" dirty="0" smtClean="0"/>
              <a:t>和晚白垩世以来地温梯度</a:t>
            </a:r>
            <a:r>
              <a:rPr lang="en-US" altLang="zh-CN" sz="1200" dirty="0" smtClean="0"/>
              <a:t>35</a:t>
            </a:r>
            <a:r>
              <a:rPr lang="zh-CN" altLang="zh-CN" sz="1200" dirty="0" smtClean="0"/>
              <a:t>℃</a:t>
            </a:r>
            <a:r>
              <a:rPr lang="en-US" altLang="zh-CN" sz="1200" dirty="0" smtClean="0"/>
              <a:t>/km</a:t>
            </a: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2.</a:t>
            </a:r>
            <a:r>
              <a:rPr lang="zh-CN" altLang="en-US" sz="1200" dirty="0" smtClean="0"/>
              <a:t>侏罗世以来，桃花沟和寺沟具有相似的隆升速率，因此太原西山煤田东北部和西南部具有相似的隆升史</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3.</a:t>
            </a:r>
            <a:r>
              <a:rPr lang="zh-CN" altLang="en-US" sz="1200" dirty="0" smtClean="0"/>
              <a:t>白垩纪至中新世的快速隆升阶段中新世至今的加速隆升阶段</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4.</a:t>
            </a:r>
            <a:r>
              <a:rPr lang="zh-CN" altLang="en-US" sz="1200" dirty="0" smtClean="0"/>
              <a:t>缓慢隆升阶段的隆升速率明显小于快速隆升阶段的隆升速率，。娄烦剖面自晚白垩世以来，晚白垩世</a:t>
            </a:r>
            <a:r>
              <a:rPr lang="en-US" altLang="zh-CN" sz="1200" dirty="0" smtClean="0"/>
              <a:t>-</a:t>
            </a:r>
            <a:r>
              <a:rPr lang="zh-CN" altLang="en-US" sz="1200" dirty="0" smtClean="0"/>
              <a:t>始新世的隆升速率最快，为</a:t>
            </a:r>
            <a:r>
              <a:rPr lang="en-US" altLang="zh-CN" sz="1200" dirty="0" smtClean="0"/>
              <a:t>90~197m/Ma</a:t>
            </a:r>
            <a:r>
              <a:rPr lang="zh-CN" altLang="en-US" sz="1200" dirty="0" smtClean="0"/>
              <a:t>，始新世</a:t>
            </a:r>
            <a:r>
              <a:rPr lang="en-US" altLang="zh-CN" sz="1200" dirty="0" smtClean="0"/>
              <a:t>-</a:t>
            </a:r>
            <a:r>
              <a:rPr lang="zh-CN" altLang="en-US" sz="1200" dirty="0" smtClean="0"/>
              <a:t>中新世隆升速率最慢，为</a:t>
            </a:r>
            <a:r>
              <a:rPr lang="en-US" altLang="zh-CN" sz="1200" dirty="0" smtClean="0"/>
              <a:t>4.6~4.8m/Ma</a:t>
            </a:r>
            <a:r>
              <a:rPr lang="zh-CN" altLang="en-US" sz="1200" dirty="0" smtClean="0"/>
              <a:t>。</a:t>
            </a:r>
          </a:p>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23</a:t>
            </a:fld>
            <a:endParaRPr lang="zh-CN" altLang="en-US"/>
          </a:p>
        </p:txBody>
      </p:sp>
    </p:spTree>
    <p:extLst>
      <p:ext uri="{BB962C8B-B14F-4D97-AF65-F5344CB8AC3E}">
        <p14:creationId xmlns:p14="http://schemas.microsoft.com/office/powerpoint/2010/main" xmlns="" val="4257361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24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25</a:t>
            </a:fld>
            <a:endParaRPr lang="zh-CN" altLang="en-US"/>
          </a:p>
        </p:txBody>
      </p:sp>
    </p:spTree>
    <p:extLst>
      <p:ext uri="{BB962C8B-B14F-4D97-AF65-F5344CB8AC3E}">
        <p14:creationId xmlns:p14="http://schemas.microsoft.com/office/powerpoint/2010/main" xmlns="" val="4257361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黑体" pitchFamily="49" charset="-122"/>
                <a:ea typeface="黑体" pitchFamily="49" charset="-122"/>
              </a:rPr>
              <a:t> 1</a:t>
            </a:r>
            <a:r>
              <a:rPr lang="zh-CN" altLang="en-US" sz="1200" dirty="0" smtClean="0">
                <a:latin typeface="黑体" pitchFamily="49" charset="-122"/>
                <a:ea typeface="黑体" pitchFamily="49" charset="-122"/>
              </a:rPr>
              <a:t>、西山煤田</a:t>
            </a:r>
            <a:r>
              <a:rPr lang="zh-CN" altLang="zh-CN" sz="1200" dirty="0" smtClean="0">
                <a:latin typeface="黑体" pitchFamily="49" charset="-122"/>
                <a:ea typeface="黑体" pitchFamily="49" charset="-122"/>
              </a:rPr>
              <a:t>是山西省重要的炼焦煤基地，也是煤层气勘探开发重点区域。西山煤田自中生代以来经历了多期的构造运动，具有复杂的构造</a:t>
            </a:r>
            <a:r>
              <a:rPr lang="en-US" altLang="zh-CN" sz="1200" dirty="0" smtClean="0">
                <a:latin typeface="黑体" pitchFamily="49" charset="-122"/>
                <a:ea typeface="黑体" pitchFamily="49" charset="-122"/>
              </a:rPr>
              <a:t>-</a:t>
            </a:r>
            <a:r>
              <a:rPr lang="zh-CN" altLang="zh-CN" sz="1200" dirty="0" smtClean="0">
                <a:latin typeface="黑体" pitchFamily="49" charset="-122"/>
                <a:ea typeface="黑体" pitchFamily="49" charset="-122"/>
              </a:rPr>
              <a:t>岩浆演化史、构造抬升史、地下水系统及煤层气生气作用。</a:t>
            </a:r>
            <a:endParaRPr lang="en-US" altLang="zh-CN" sz="1200" dirty="0" smtClean="0">
              <a:latin typeface="黑体" pitchFamily="49" charset="-122"/>
              <a:ea typeface="黑体"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cap="none" normalizeH="0" baseline="0" dirty="0" smtClean="0">
                <a:ln>
                  <a:noFill/>
                </a:ln>
                <a:solidFill>
                  <a:schemeClr val="tx1"/>
                </a:solidFill>
                <a:effectLst/>
                <a:latin typeface="黑体" pitchFamily="49" charset="-122"/>
                <a:ea typeface="黑体" pitchFamily="49" charset="-122"/>
                <a:cs typeface="Times New Roman" pitchFamily="18" charset="0"/>
              </a:rPr>
              <a:t>2</a:t>
            </a:r>
            <a:r>
              <a:rPr kumimoji="0" lang="zh-CN" altLang="en-US" sz="1200" b="0" i="0" u="none" strike="noStrike" cap="none" normalizeH="0" baseline="0" dirty="0" smtClean="0">
                <a:ln>
                  <a:noFill/>
                </a:ln>
                <a:solidFill>
                  <a:schemeClr val="tx1"/>
                </a:solidFill>
                <a:effectLst/>
                <a:latin typeface="黑体" pitchFamily="49" charset="-122"/>
                <a:ea typeface="黑体" pitchFamily="49" charset="-122"/>
                <a:cs typeface="Times New Roman" pitchFamily="18" charset="0"/>
              </a:rPr>
              <a:t>、</a:t>
            </a:r>
            <a:r>
              <a:rPr kumimoji="0" lang="zh-CN" altLang="zh-CN" sz="1200" b="0" i="0" u="none" strike="noStrike" cap="none" normalizeH="0" baseline="0" dirty="0" smtClean="0">
                <a:ln>
                  <a:noFill/>
                </a:ln>
                <a:solidFill>
                  <a:schemeClr val="tx1"/>
                </a:solidFill>
                <a:effectLst/>
                <a:latin typeface="黑体" pitchFamily="49" charset="-122"/>
                <a:ea typeface="黑体" pitchFamily="49" charset="-122"/>
                <a:cs typeface="Times New Roman" pitchFamily="18" charset="0"/>
              </a:rPr>
              <a:t>构造演化史是决定煤层气成藏、分布的关键因素。低温热年代学被广泛应用于盆地构造演化史的恢复。</a:t>
            </a:r>
            <a:r>
              <a:rPr lang="zh-CN" altLang="zh-CN" sz="1200" dirty="0" smtClean="0">
                <a:latin typeface="黑体" pitchFamily="49" charset="-122"/>
                <a:ea typeface="黑体" pitchFamily="49" charset="-122"/>
              </a:rPr>
              <a:t>因此通过研究西山煤田的构造热演化史以期限制煤层气成藏关键时期是必要的。</a:t>
            </a:r>
            <a:endParaRPr kumimoji="0" lang="zh-CN" altLang="zh-CN" sz="1600" b="0" i="0" u="none" strike="noStrike" cap="none" normalizeH="0" baseline="0" dirty="0" smtClean="0">
              <a:ln>
                <a:noFill/>
              </a:ln>
              <a:solidFill>
                <a:schemeClr val="tx1"/>
              </a:solidFill>
              <a:effectLst/>
              <a:latin typeface="黑体" pitchFamily="49" charset="-122"/>
              <a:ea typeface="黑体" pitchFamily="49" charset="-122"/>
              <a:cs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3</a:t>
            </a:fld>
            <a:endParaRPr lang="zh-CN" altLang="en-US"/>
          </a:p>
        </p:txBody>
      </p:sp>
    </p:spTree>
    <p:extLst>
      <p:ext uri="{BB962C8B-B14F-4D97-AF65-F5344CB8AC3E}">
        <p14:creationId xmlns:p14="http://schemas.microsoft.com/office/powerpoint/2010/main" xmlns="" val="790270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latin typeface="黑体" pitchFamily="49" charset="-122"/>
                <a:ea typeface="黑体" pitchFamily="49" charset="-122"/>
                <a:cs typeface="Times New Roman" pitchFamily="18" charset="0"/>
              </a:rPr>
              <a:t>主要为石英、岩屑、长石、云母以硅质胶结为主。长石发生绢云母化</a:t>
            </a:r>
            <a:endParaRPr lang="zh-CN" altLang="en-US" sz="1200" dirty="0">
              <a:latin typeface="黑体" pitchFamily="49" charset="-122"/>
              <a:ea typeface="黑体" pitchFamily="49" charset="-122"/>
              <a:cs typeface="Times New Roman" pitchFamily="18" charset="0"/>
            </a:endParaRPr>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fontAlgn="base">
              <a:spcBef>
                <a:spcPct val="0"/>
              </a:spcBef>
              <a:spcAft>
                <a:spcPct val="0"/>
              </a:spcAft>
            </a:pPr>
            <a:r>
              <a:rPr lang="en-US" altLang="zh-CN" sz="1200" dirty="0" smtClean="0">
                <a:latin typeface="黑体" pitchFamily="49" charset="-122"/>
                <a:ea typeface="黑体" pitchFamily="49" charset="-122"/>
                <a:cs typeface="Times New Roman" pitchFamily="18" charset="0"/>
              </a:rPr>
              <a:t>①</a:t>
            </a:r>
            <a:r>
              <a:rPr lang="zh-CN" altLang="en-US" sz="1200" dirty="0" smtClean="0">
                <a:latin typeface="黑体" pitchFamily="49" charset="-122"/>
                <a:ea typeface="黑体" pitchFamily="49" charset="-122"/>
                <a:cs typeface="Times New Roman" pitchFamily="18" charset="0"/>
              </a:rPr>
              <a:t>研究表明（</a:t>
            </a:r>
            <a:r>
              <a:rPr lang="en-US" altLang="zh-CN" sz="1200" dirty="0" smtClean="0">
                <a:latin typeface="黑体" pitchFamily="49" charset="-122"/>
                <a:ea typeface="黑体" pitchFamily="49" charset="-122"/>
                <a:cs typeface="Times New Roman" pitchFamily="18" charset="0"/>
              </a:rPr>
              <a:t>U-</a:t>
            </a:r>
            <a:r>
              <a:rPr lang="en-US" altLang="zh-CN" sz="1200" dirty="0" err="1" smtClean="0">
                <a:latin typeface="黑体" pitchFamily="49" charset="-122"/>
                <a:ea typeface="黑体" pitchFamily="49" charset="-122"/>
                <a:cs typeface="Times New Roman" pitchFamily="18" charset="0"/>
              </a:rPr>
              <a:t>Th</a:t>
            </a:r>
            <a:r>
              <a:rPr lang="zh-CN" altLang="en-US" sz="1200" dirty="0" smtClean="0">
                <a:latin typeface="黑体" pitchFamily="49" charset="-122"/>
                <a:ea typeface="黑体" pitchFamily="49" charset="-122"/>
                <a:cs typeface="Times New Roman" pitchFamily="18" charset="0"/>
              </a:rPr>
              <a:t>）</a:t>
            </a:r>
            <a:r>
              <a:rPr lang="en-US" altLang="zh-CN" sz="1200" dirty="0" smtClean="0">
                <a:latin typeface="黑体" pitchFamily="49" charset="-122"/>
                <a:ea typeface="黑体" pitchFamily="49" charset="-122"/>
                <a:cs typeface="Times New Roman" pitchFamily="18" charset="0"/>
              </a:rPr>
              <a:t>/He</a:t>
            </a:r>
            <a:r>
              <a:rPr lang="zh-CN" altLang="en-US" sz="1200" dirty="0" smtClean="0">
                <a:latin typeface="黑体" pitchFamily="49" charset="-122"/>
                <a:ea typeface="黑体" pitchFamily="49" charset="-122"/>
                <a:cs typeface="Times New Roman" pitchFamily="18" charset="0"/>
              </a:rPr>
              <a:t>年龄与</a:t>
            </a:r>
            <a:r>
              <a:rPr lang="en-US" altLang="zh-CN" sz="1200" dirty="0" err="1" smtClean="0">
                <a:latin typeface="黑体" pitchFamily="49" charset="-122"/>
                <a:ea typeface="黑体" pitchFamily="49" charset="-122"/>
                <a:cs typeface="Times New Roman" pitchFamily="18" charset="0"/>
              </a:rPr>
              <a:t>eU</a:t>
            </a:r>
            <a:r>
              <a:rPr lang="zh-CN" altLang="en-US" sz="1200" dirty="0" smtClean="0">
                <a:latin typeface="黑体" pitchFamily="49" charset="-122"/>
                <a:ea typeface="黑体" pitchFamily="49" charset="-122"/>
                <a:cs typeface="Times New Roman" pitchFamily="18" charset="0"/>
              </a:rPr>
              <a:t>浓度呈正相关关系时，说明年龄测试值受辐射损伤影响明显，且认为具有低的</a:t>
            </a:r>
            <a:r>
              <a:rPr lang="en-US" altLang="zh-CN" sz="1200" dirty="0" smtClean="0">
                <a:latin typeface="黑体" pitchFamily="49" charset="-122"/>
                <a:ea typeface="黑体" pitchFamily="49" charset="-122"/>
                <a:cs typeface="Times New Roman" pitchFamily="18" charset="0"/>
              </a:rPr>
              <a:t>U</a:t>
            </a:r>
            <a:r>
              <a:rPr lang="zh-CN" altLang="en-US" sz="1200" dirty="0" smtClean="0">
                <a:latin typeface="黑体" pitchFamily="49" charset="-122"/>
                <a:ea typeface="黑体" pitchFamily="49" charset="-122"/>
                <a:cs typeface="Times New Roman" pitchFamily="18" charset="0"/>
              </a:rPr>
              <a:t>含量（</a:t>
            </a:r>
            <a:r>
              <a:rPr lang="en-US" altLang="zh-CN" sz="1200" dirty="0" smtClean="0">
                <a:latin typeface="黑体" pitchFamily="49" charset="-122"/>
                <a:ea typeface="黑体" pitchFamily="49" charset="-122"/>
                <a:cs typeface="Times New Roman" pitchFamily="18" charset="0"/>
              </a:rPr>
              <a:t>~100ppm</a:t>
            </a:r>
            <a:r>
              <a:rPr lang="zh-CN" altLang="en-US" sz="1200" dirty="0" smtClean="0">
                <a:latin typeface="黑体" pitchFamily="49" charset="-122"/>
                <a:ea typeface="黑体" pitchFamily="49" charset="-122"/>
                <a:cs typeface="Times New Roman" pitchFamily="18" charset="0"/>
              </a:rPr>
              <a:t>）和具有高的</a:t>
            </a:r>
            <a:r>
              <a:rPr lang="en-US" altLang="zh-CN" sz="1200" dirty="0" smtClean="0">
                <a:latin typeface="黑体" pitchFamily="49" charset="-122"/>
                <a:ea typeface="黑体" pitchFamily="49" charset="-122"/>
                <a:cs typeface="Times New Roman" pitchFamily="18" charset="0"/>
              </a:rPr>
              <a:t>U</a:t>
            </a:r>
            <a:r>
              <a:rPr lang="zh-CN" altLang="en-US" sz="1200" dirty="0" smtClean="0">
                <a:latin typeface="黑体" pitchFamily="49" charset="-122"/>
                <a:ea typeface="黑体" pitchFamily="49" charset="-122"/>
                <a:cs typeface="Times New Roman" pitchFamily="18" charset="0"/>
              </a:rPr>
              <a:t>含量（</a:t>
            </a:r>
            <a:r>
              <a:rPr lang="en-US" altLang="zh-CN" sz="1200" dirty="0" smtClean="0">
                <a:latin typeface="黑体" pitchFamily="49" charset="-122"/>
                <a:ea typeface="黑体" pitchFamily="49" charset="-122"/>
                <a:cs typeface="Times New Roman" pitchFamily="18" charset="0"/>
              </a:rPr>
              <a:t>~900ppm</a:t>
            </a:r>
            <a:r>
              <a:rPr lang="zh-CN" altLang="en-US" sz="1200" dirty="0" smtClean="0">
                <a:latin typeface="黑体" pitchFamily="49" charset="-122"/>
                <a:ea typeface="黑体" pitchFamily="49" charset="-122"/>
                <a:cs typeface="Times New Roman" pitchFamily="18" charset="0"/>
              </a:rPr>
              <a:t>）的锆石显示出完全相同的辐射损伤，在本次测量的样品锆石（</a:t>
            </a:r>
            <a:r>
              <a:rPr lang="en-US" altLang="zh-CN" sz="1200" dirty="0" smtClean="0">
                <a:latin typeface="黑体" pitchFamily="49" charset="-122"/>
                <a:ea typeface="黑体" pitchFamily="49" charset="-122"/>
                <a:cs typeface="Times New Roman" pitchFamily="18" charset="0"/>
              </a:rPr>
              <a:t>U-</a:t>
            </a:r>
            <a:r>
              <a:rPr lang="en-US" altLang="zh-CN" sz="1200" dirty="0" err="1" smtClean="0">
                <a:latin typeface="黑体" pitchFamily="49" charset="-122"/>
                <a:ea typeface="黑体" pitchFamily="49" charset="-122"/>
                <a:cs typeface="Times New Roman" pitchFamily="18" charset="0"/>
              </a:rPr>
              <a:t>Th</a:t>
            </a:r>
            <a:r>
              <a:rPr lang="zh-CN" altLang="en-US" sz="1200" dirty="0" smtClean="0">
                <a:latin typeface="黑体" pitchFamily="49" charset="-122"/>
                <a:ea typeface="黑体" pitchFamily="49" charset="-122"/>
                <a:cs typeface="Times New Roman" pitchFamily="18" charset="0"/>
              </a:rPr>
              <a:t>）</a:t>
            </a:r>
            <a:r>
              <a:rPr lang="en-US" altLang="zh-CN" sz="1200" dirty="0" smtClean="0">
                <a:latin typeface="黑体" pitchFamily="49" charset="-122"/>
                <a:ea typeface="黑体" pitchFamily="49" charset="-122"/>
                <a:cs typeface="Times New Roman" pitchFamily="18" charset="0"/>
              </a:rPr>
              <a:t>/He</a:t>
            </a:r>
            <a:r>
              <a:rPr lang="zh-CN" altLang="en-US" sz="1200" dirty="0" smtClean="0">
                <a:latin typeface="黑体" pitchFamily="49" charset="-122"/>
                <a:ea typeface="黑体" pitchFamily="49" charset="-122"/>
                <a:cs typeface="Times New Roman" pitchFamily="18" charset="0"/>
              </a:rPr>
              <a:t>年龄与</a:t>
            </a:r>
            <a:r>
              <a:rPr lang="en-US" altLang="zh-CN" sz="1200" dirty="0" err="1" smtClean="0">
                <a:latin typeface="黑体" pitchFamily="49" charset="-122"/>
                <a:ea typeface="黑体" pitchFamily="49" charset="-122"/>
                <a:cs typeface="Times New Roman" pitchFamily="18" charset="0"/>
              </a:rPr>
              <a:t>eU</a:t>
            </a:r>
            <a:r>
              <a:rPr lang="zh-CN" altLang="en-US" sz="1200" dirty="0" smtClean="0">
                <a:latin typeface="黑体" pitchFamily="49" charset="-122"/>
                <a:ea typeface="黑体" pitchFamily="49" charset="-122"/>
                <a:cs typeface="Times New Roman" pitchFamily="18" charset="0"/>
              </a:rPr>
              <a:t>浓度关系可知，所有样品两者关系均呈负相关关系，因此样品年龄分散与辐射损伤相关性不大，但测量锆石（</a:t>
            </a:r>
            <a:r>
              <a:rPr lang="en-US" altLang="zh-CN" sz="1200" dirty="0" smtClean="0">
                <a:latin typeface="黑体" pitchFamily="49" charset="-122"/>
                <a:ea typeface="黑体" pitchFamily="49" charset="-122"/>
                <a:cs typeface="Times New Roman" pitchFamily="18" charset="0"/>
              </a:rPr>
              <a:t>U-</a:t>
            </a:r>
            <a:r>
              <a:rPr lang="en-US" altLang="zh-CN" sz="1200" dirty="0" err="1" smtClean="0">
                <a:latin typeface="黑体" pitchFamily="49" charset="-122"/>
                <a:ea typeface="黑体" pitchFamily="49" charset="-122"/>
                <a:cs typeface="Times New Roman" pitchFamily="18" charset="0"/>
              </a:rPr>
              <a:t>Th</a:t>
            </a:r>
            <a:r>
              <a:rPr lang="zh-CN" altLang="en-US" sz="1200" dirty="0" smtClean="0">
                <a:latin typeface="黑体" pitchFamily="49" charset="-122"/>
                <a:ea typeface="黑体" pitchFamily="49" charset="-122"/>
                <a:cs typeface="Times New Roman" pitchFamily="18" charset="0"/>
              </a:rPr>
              <a:t>）</a:t>
            </a:r>
            <a:r>
              <a:rPr lang="en-US" altLang="zh-CN" sz="1200" dirty="0" smtClean="0">
                <a:latin typeface="黑体" pitchFamily="49" charset="-122"/>
                <a:ea typeface="黑体" pitchFamily="49" charset="-122"/>
                <a:cs typeface="Times New Roman" pitchFamily="18" charset="0"/>
              </a:rPr>
              <a:t>/He</a:t>
            </a:r>
            <a:r>
              <a:rPr lang="zh-CN" altLang="en-US" sz="1200" dirty="0" smtClean="0">
                <a:latin typeface="黑体" pitchFamily="49" charset="-122"/>
                <a:ea typeface="黑体" pitchFamily="49" charset="-122"/>
                <a:cs typeface="Times New Roman" pitchFamily="18" charset="0"/>
              </a:rPr>
              <a:t>年龄受</a:t>
            </a:r>
            <a:r>
              <a:rPr lang="en-US" altLang="zh-CN" sz="1200" dirty="0" err="1" smtClean="0">
                <a:latin typeface="黑体" pitchFamily="49" charset="-122"/>
                <a:ea typeface="黑体" pitchFamily="49" charset="-122"/>
                <a:cs typeface="Times New Roman" pitchFamily="18" charset="0"/>
              </a:rPr>
              <a:t>eU</a:t>
            </a:r>
            <a:r>
              <a:rPr lang="zh-CN" altLang="en-US" sz="1200" dirty="0" smtClean="0">
                <a:latin typeface="黑体" pitchFamily="49" charset="-122"/>
                <a:ea typeface="黑体" pitchFamily="49" charset="-122"/>
                <a:cs typeface="Times New Roman" pitchFamily="18" charset="0"/>
              </a:rPr>
              <a:t>浓度影响；</a:t>
            </a:r>
            <a:endParaRPr lang="en-US" altLang="zh-CN" sz="1200" dirty="0" smtClean="0">
              <a:latin typeface="黑体" pitchFamily="49" charset="-122"/>
              <a:ea typeface="黑体" pitchFamily="49" charset="-122"/>
              <a:cs typeface="Times New Roman" pitchFamily="18" charset="0"/>
            </a:endParaRPr>
          </a:p>
          <a:p>
            <a:pPr lvl="0" fontAlgn="base">
              <a:spcBef>
                <a:spcPct val="0"/>
              </a:spcBef>
              <a:spcAft>
                <a:spcPct val="0"/>
              </a:spcAft>
            </a:pPr>
            <a:r>
              <a:rPr lang="zh-CN" altLang="en-US" sz="1200" dirty="0" smtClean="0">
                <a:latin typeface="黑体" pitchFamily="49" charset="-122"/>
                <a:ea typeface="黑体" pitchFamily="49" charset="-122"/>
                <a:cs typeface="Times New Roman" pitchFamily="18" charset="0"/>
              </a:rPr>
              <a:t>②由本次测量的锆石（</a:t>
            </a:r>
            <a:r>
              <a:rPr lang="en-US" altLang="zh-CN" sz="1200" dirty="0" smtClean="0">
                <a:latin typeface="黑体" pitchFamily="49" charset="-122"/>
                <a:ea typeface="黑体" pitchFamily="49" charset="-122"/>
                <a:cs typeface="Times New Roman" pitchFamily="18" charset="0"/>
              </a:rPr>
              <a:t>U-</a:t>
            </a:r>
            <a:r>
              <a:rPr lang="en-US" altLang="zh-CN" sz="1200" dirty="0" err="1" smtClean="0">
                <a:latin typeface="黑体" pitchFamily="49" charset="-122"/>
                <a:ea typeface="黑体" pitchFamily="49" charset="-122"/>
                <a:cs typeface="Times New Roman" pitchFamily="18" charset="0"/>
              </a:rPr>
              <a:t>Th</a:t>
            </a:r>
            <a:r>
              <a:rPr lang="zh-CN" altLang="en-US" sz="1200" dirty="0" smtClean="0">
                <a:latin typeface="黑体" pitchFamily="49" charset="-122"/>
                <a:ea typeface="黑体" pitchFamily="49" charset="-122"/>
                <a:cs typeface="Times New Roman" pitchFamily="18" charset="0"/>
              </a:rPr>
              <a:t>）</a:t>
            </a:r>
            <a:r>
              <a:rPr lang="en-US" altLang="zh-CN" sz="1200" dirty="0" smtClean="0">
                <a:latin typeface="黑体" pitchFamily="49" charset="-122"/>
                <a:ea typeface="黑体" pitchFamily="49" charset="-122"/>
                <a:cs typeface="Times New Roman" pitchFamily="18" charset="0"/>
              </a:rPr>
              <a:t>/He</a:t>
            </a:r>
            <a:r>
              <a:rPr lang="zh-CN" altLang="en-US" sz="1200" dirty="0" smtClean="0">
                <a:latin typeface="黑体" pitchFamily="49" charset="-122"/>
                <a:ea typeface="黑体" pitchFamily="49" charset="-122"/>
                <a:cs typeface="Times New Roman" pitchFamily="18" charset="0"/>
              </a:rPr>
              <a:t>年龄与颗粒半径关系可知，</a:t>
            </a:r>
            <a:r>
              <a:rPr lang="en-US" altLang="zh-CN" sz="1200" dirty="0" smtClean="0">
                <a:latin typeface="黑体" pitchFamily="49" charset="-122"/>
                <a:ea typeface="黑体" pitchFamily="49" charset="-122"/>
                <a:cs typeface="Times New Roman" pitchFamily="18" charset="0"/>
              </a:rPr>
              <a:t>THG-4</a:t>
            </a:r>
            <a:r>
              <a:rPr lang="zh-CN" altLang="en-US" sz="1200" dirty="0" smtClean="0">
                <a:latin typeface="黑体" pitchFamily="49" charset="-122"/>
                <a:ea typeface="黑体" pitchFamily="49" charset="-122"/>
                <a:cs typeface="Times New Roman" pitchFamily="18" charset="0"/>
              </a:rPr>
              <a:t>、</a:t>
            </a:r>
            <a:r>
              <a:rPr lang="en-US" altLang="zh-CN" sz="1200" dirty="0" smtClean="0">
                <a:latin typeface="黑体" pitchFamily="49" charset="-122"/>
                <a:ea typeface="黑体" pitchFamily="49" charset="-122"/>
                <a:cs typeface="Times New Roman" pitchFamily="18" charset="0"/>
              </a:rPr>
              <a:t>SG-3</a:t>
            </a:r>
            <a:r>
              <a:rPr lang="zh-CN" altLang="en-US" sz="1200" dirty="0" smtClean="0">
                <a:latin typeface="黑体" pitchFamily="49" charset="-122"/>
                <a:ea typeface="黑体" pitchFamily="49" charset="-122"/>
                <a:cs typeface="Times New Roman" pitchFamily="18" charset="0"/>
              </a:rPr>
              <a:t>、</a:t>
            </a:r>
            <a:r>
              <a:rPr lang="en-US" altLang="zh-CN" sz="1200" dirty="0" smtClean="0">
                <a:latin typeface="黑体" pitchFamily="49" charset="-122"/>
                <a:ea typeface="黑体" pitchFamily="49" charset="-122"/>
                <a:cs typeface="Times New Roman" pitchFamily="18" charset="0"/>
              </a:rPr>
              <a:t>LF06</a:t>
            </a:r>
            <a:r>
              <a:rPr lang="zh-CN" altLang="en-US" sz="1200" dirty="0" smtClean="0">
                <a:latin typeface="黑体" pitchFamily="49" charset="-122"/>
                <a:ea typeface="黑体" pitchFamily="49" charset="-122"/>
                <a:cs typeface="Times New Roman" pitchFamily="18" charset="0"/>
              </a:rPr>
              <a:t>样品锆石（</a:t>
            </a:r>
            <a:r>
              <a:rPr lang="en-US" altLang="zh-CN" sz="1200" dirty="0" smtClean="0">
                <a:latin typeface="黑体" pitchFamily="49" charset="-122"/>
                <a:ea typeface="黑体" pitchFamily="49" charset="-122"/>
                <a:cs typeface="Times New Roman" pitchFamily="18" charset="0"/>
              </a:rPr>
              <a:t>U-</a:t>
            </a:r>
            <a:r>
              <a:rPr lang="en-US" altLang="zh-CN" sz="1200" dirty="0" err="1" smtClean="0">
                <a:latin typeface="黑体" pitchFamily="49" charset="-122"/>
                <a:ea typeface="黑体" pitchFamily="49" charset="-122"/>
                <a:cs typeface="Times New Roman" pitchFamily="18" charset="0"/>
              </a:rPr>
              <a:t>Th</a:t>
            </a:r>
            <a:r>
              <a:rPr lang="zh-CN" altLang="en-US" sz="1200" dirty="0" smtClean="0">
                <a:latin typeface="黑体" pitchFamily="49" charset="-122"/>
                <a:ea typeface="黑体" pitchFamily="49" charset="-122"/>
                <a:cs typeface="Times New Roman" pitchFamily="18" charset="0"/>
              </a:rPr>
              <a:t>）</a:t>
            </a:r>
            <a:r>
              <a:rPr lang="en-US" altLang="zh-CN" sz="1200" dirty="0" smtClean="0">
                <a:latin typeface="黑体" pitchFamily="49" charset="-122"/>
                <a:ea typeface="黑体" pitchFamily="49" charset="-122"/>
                <a:cs typeface="Times New Roman" pitchFamily="18" charset="0"/>
              </a:rPr>
              <a:t>/He</a:t>
            </a:r>
            <a:r>
              <a:rPr lang="zh-CN" altLang="en-US" sz="1200" dirty="0" smtClean="0">
                <a:latin typeface="黑体" pitchFamily="49" charset="-122"/>
                <a:ea typeface="黑体" pitchFamily="49" charset="-122"/>
                <a:cs typeface="Times New Roman" pitchFamily="18" charset="0"/>
              </a:rPr>
              <a:t>年龄与颗粒半径呈正相关，而</a:t>
            </a:r>
            <a:r>
              <a:rPr lang="en-US" altLang="zh-CN" sz="1200" dirty="0" smtClean="0">
                <a:latin typeface="黑体" pitchFamily="49" charset="-122"/>
                <a:ea typeface="黑体" pitchFamily="49" charset="-122"/>
                <a:cs typeface="Times New Roman" pitchFamily="18" charset="0"/>
              </a:rPr>
              <a:t>THG-1</a:t>
            </a:r>
            <a:r>
              <a:rPr lang="zh-CN" altLang="en-US" sz="1200" dirty="0" smtClean="0">
                <a:latin typeface="黑体" pitchFamily="49" charset="-122"/>
                <a:ea typeface="黑体" pitchFamily="49" charset="-122"/>
                <a:cs typeface="Times New Roman" pitchFamily="18" charset="0"/>
              </a:rPr>
              <a:t>、</a:t>
            </a:r>
            <a:r>
              <a:rPr lang="en-US" altLang="zh-CN" sz="1200" dirty="0" smtClean="0">
                <a:latin typeface="黑体" pitchFamily="49" charset="-122"/>
                <a:ea typeface="黑体" pitchFamily="49" charset="-122"/>
                <a:cs typeface="Times New Roman" pitchFamily="18" charset="0"/>
              </a:rPr>
              <a:t>THG-8</a:t>
            </a:r>
            <a:r>
              <a:rPr lang="zh-CN" altLang="en-US" sz="1200" dirty="0" smtClean="0">
                <a:latin typeface="黑体" pitchFamily="49" charset="-122"/>
                <a:ea typeface="黑体" pitchFamily="49" charset="-122"/>
                <a:cs typeface="Times New Roman" pitchFamily="18" charset="0"/>
              </a:rPr>
              <a:t>、</a:t>
            </a:r>
            <a:r>
              <a:rPr lang="en-US" altLang="zh-CN" sz="1200" dirty="0" smtClean="0">
                <a:latin typeface="黑体" pitchFamily="49" charset="-122"/>
                <a:ea typeface="黑体" pitchFamily="49" charset="-122"/>
                <a:cs typeface="Times New Roman" pitchFamily="18" charset="0"/>
              </a:rPr>
              <a:t>SG-4</a:t>
            </a:r>
            <a:r>
              <a:rPr lang="zh-CN" altLang="en-US" sz="1200" dirty="0" smtClean="0">
                <a:latin typeface="黑体" pitchFamily="49" charset="-122"/>
                <a:ea typeface="黑体" pitchFamily="49" charset="-122"/>
                <a:cs typeface="Times New Roman" pitchFamily="18" charset="0"/>
              </a:rPr>
              <a:t>、</a:t>
            </a:r>
            <a:r>
              <a:rPr lang="en-US" altLang="zh-CN" sz="1200" dirty="0" smtClean="0">
                <a:latin typeface="黑体" pitchFamily="49" charset="-122"/>
                <a:ea typeface="黑体" pitchFamily="49" charset="-122"/>
                <a:cs typeface="Times New Roman" pitchFamily="18" charset="0"/>
              </a:rPr>
              <a:t>SG-9</a:t>
            </a:r>
            <a:r>
              <a:rPr lang="zh-CN" altLang="en-US" sz="1200" dirty="0" smtClean="0">
                <a:latin typeface="黑体" pitchFamily="49" charset="-122"/>
                <a:ea typeface="黑体" pitchFamily="49" charset="-122"/>
                <a:cs typeface="Times New Roman" pitchFamily="18" charset="0"/>
              </a:rPr>
              <a:t>样品（</a:t>
            </a:r>
            <a:r>
              <a:rPr lang="en-US" altLang="zh-CN" sz="1200" dirty="0" smtClean="0">
                <a:latin typeface="黑体" pitchFamily="49" charset="-122"/>
                <a:ea typeface="黑体" pitchFamily="49" charset="-122"/>
                <a:cs typeface="Times New Roman" pitchFamily="18" charset="0"/>
              </a:rPr>
              <a:t>U-</a:t>
            </a:r>
            <a:r>
              <a:rPr lang="en-US" altLang="zh-CN" sz="1200" dirty="0" err="1" smtClean="0">
                <a:latin typeface="黑体" pitchFamily="49" charset="-122"/>
                <a:ea typeface="黑体" pitchFamily="49" charset="-122"/>
                <a:cs typeface="Times New Roman" pitchFamily="18" charset="0"/>
              </a:rPr>
              <a:t>Th</a:t>
            </a:r>
            <a:r>
              <a:rPr lang="zh-CN" altLang="en-US" sz="1200" dirty="0" smtClean="0">
                <a:latin typeface="黑体" pitchFamily="49" charset="-122"/>
                <a:ea typeface="黑体" pitchFamily="49" charset="-122"/>
                <a:cs typeface="Times New Roman" pitchFamily="18" charset="0"/>
              </a:rPr>
              <a:t>）</a:t>
            </a:r>
            <a:r>
              <a:rPr lang="en-US" altLang="zh-CN" sz="1200" dirty="0" smtClean="0">
                <a:latin typeface="黑体" pitchFamily="49" charset="-122"/>
                <a:ea typeface="黑体" pitchFamily="49" charset="-122"/>
                <a:cs typeface="Times New Roman" pitchFamily="18" charset="0"/>
              </a:rPr>
              <a:t>/He</a:t>
            </a:r>
            <a:r>
              <a:rPr lang="zh-CN" altLang="en-US" sz="1200" dirty="0" smtClean="0">
                <a:latin typeface="黑体" pitchFamily="49" charset="-122"/>
                <a:ea typeface="黑体" pitchFamily="49" charset="-122"/>
                <a:cs typeface="Times New Roman" pitchFamily="18" charset="0"/>
              </a:rPr>
              <a:t>年龄与颗粒半径呈负相关，表明样品年龄分散可能与颗粒半径有关；③当颗粒内</a:t>
            </a:r>
            <a:r>
              <a:rPr lang="en-US" altLang="zh-CN" sz="1200" dirty="0" err="1" smtClean="0">
                <a:latin typeface="黑体" pitchFamily="49" charset="-122"/>
                <a:ea typeface="黑体" pitchFamily="49" charset="-122"/>
                <a:cs typeface="Times New Roman" pitchFamily="18" charset="0"/>
              </a:rPr>
              <a:t>eU</a:t>
            </a:r>
            <a:r>
              <a:rPr lang="zh-CN" altLang="en-US" sz="1200" dirty="0" smtClean="0">
                <a:latin typeface="黑体" pitchFamily="49" charset="-122"/>
                <a:ea typeface="黑体" pitchFamily="49" charset="-122"/>
                <a:cs typeface="Times New Roman" pitchFamily="18" charset="0"/>
              </a:rPr>
              <a:t>浓度小于</a:t>
            </a:r>
            <a:r>
              <a:rPr lang="en-US" altLang="zh-CN" sz="1200" dirty="0" smtClean="0">
                <a:latin typeface="黑体" pitchFamily="49" charset="-122"/>
                <a:ea typeface="黑体" pitchFamily="49" charset="-122"/>
                <a:cs typeface="Times New Roman" pitchFamily="18" charset="0"/>
              </a:rPr>
              <a:t>5ppm</a:t>
            </a:r>
            <a:r>
              <a:rPr lang="zh-CN" altLang="en-US" sz="1200" dirty="0" smtClean="0">
                <a:latin typeface="黑体" pitchFamily="49" charset="-122"/>
                <a:ea typeface="黑体" pitchFamily="49" charset="-122"/>
                <a:cs typeface="Times New Roman" pitchFamily="18" charset="0"/>
              </a:rPr>
              <a:t>时，</a:t>
            </a:r>
            <a:r>
              <a:rPr lang="en-US" altLang="zh-CN" sz="1200" dirty="0" smtClean="0">
                <a:latin typeface="黑体" pitchFamily="49" charset="-122"/>
                <a:ea typeface="黑体" pitchFamily="49" charset="-122"/>
                <a:cs typeface="Times New Roman" pitchFamily="18" charset="0"/>
              </a:rPr>
              <a:t>U</a:t>
            </a:r>
            <a:r>
              <a:rPr lang="zh-CN" altLang="en-US" sz="1200" dirty="0" smtClean="0">
                <a:latin typeface="黑体" pitchFamily="49" charset="-122"/>
                <a:ea typeface="黑体" pitchFamily="49" charset="-122"/>
                <a:cs typeface="Times New Roman" pitchFamily="18" charset="0"/>
              </a:rPr>
              <a:t>和</a:t>
            </a:r>
            <a:r>
              <a:rPr lang="en-US" altLang="zh-CN" sz="1200" dirty="0" err="1" smtClean="0">
                <a:latin typeface="黑体" pitchFamily="49" charset="-122"/>
                <a:ea typeface="黑体" pitchFamily="49" charset="-122"/>
                <a:cs typeface="Times New Roman" pitchFamily="18" charset="0"/>
              </a:rPr>
              <a:t>Th</a:t>
            </a:r>
            <a:r>
              <a:rPr lang="zh-CN" altLang="en-US" sz="1200" dirty="0" smtClean="0">
                <a:latin typeface="黑体" pitchFamily="49" charset="-122"/>
                <a:ea typeface="黑体" pitchFamily="49" charset="-122"/>
                <a:cs typeface="Times New Roman" pitchFamily="18" charset="0"/>
              </a:rPr>
              <a:t>的植入效应明显，本次测量各</a:t>
            </a:r>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68A2B33-AA99-48A2-B2E2-3AF659338197}" type="slidenum">
              <a:rPr lang="zh-CN" altLang="en-US" smtClean="0"/>
              <a:pPr/>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2018/5/24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2018/5/24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2018/5/24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2018/5/24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5120"/>
          <p:cNvSpPr>
            <a:spLocks noGrp="1"/>
          </p:cNvSpPr>
          <p:nvPr>
            <p:ph type="title"/>
          </p:nvPr>
        </p:nvSpPr>
        <p:spPr>
          <a:xfrm>
            <a:off x="323850" y="1557338"/>
            <a:ext cx="8426450" cy="1566862"/>
          </a:xfrm>
          <a:solidFill>
            <a:srgbClr val="FFFFFF"/>
          </a:solidFill>
          <a:ln w="12700">
            <a:noFill/>
          </a:ln>
        </p:spPr>
        <p:txBody>
          <a:bodyPr wrap="square" lIns="0" tIns="0" rIns="0" bIns="0" anchor="ctr">
            <a:normAutofit/>
          </a:bodyPr>
          <a:lstStyle/>
          <a:p>
            <a: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zh-CN" altLang="en-US" sz="3600" b="1" dirty="0" smtClean="0"/>
              <a:t>太原西山煤田低温热年代学研究</a:t>
            </a:r>
            <a:endParaRPr lang="zh-CN" altLang="en-US" sz="1800" dirty="0"/>
          </a:p>
        </p:txBody>
      </p:sp>
      <p:pic>
        <p:nvPicPr>
          <p:cNvPr id="3074" name="图片 5121" descr="xiaoming"/>
          <p:cNvPicPr>
            <a:picLocks noChangeAspect="1"/>
          </p:cNvPicPr>
          <p:nvPr/>
        </p:nvPicPr>
        <p:blipFill>
          <a:blip r:embed="rId2" cstate="print"/>
          <a:stretch>
            <a:fillRect/>
          </a:stretch>
        </p:blipFill>
        <p:spPr>
          <a:xfrm>
            <a:off x="4211638" y="0"/>
            <a:ext cx="4930775" cy="844550"/>
          </a:xfrm>
          <a:prstGeom prst="rect">
            <a:avLst/>
          </a:prstGeom>
          <a:noFill/>
          <a:ln w="12700">
            <a:noFill/>
          </a:ln>
        </p:spPr>
      </p:pic>
      <p:sp>
        <p:nvSpPr>
          <p:cNvPr id="3075" name="矩形 5122"/>
          <p:cNvSpPr/>
          <p:nvPr/>
        </p:nvSpPr>
        <p:spPr>
          <a:xfrm>
            <a:off x="2679700" y="3829050"/>
            <a:ext cx="4730750" cy="2746906"/>
          </a:xfrm>
          <a:prstGeom prst="rect">
            <a:avLst/>
          </a:prstGeom>
          <a:noFill/>
          <a:ln w="12700">
            <a:noFill/>
          </a:ln>
        </p:spPr>
        <p:txBody>
          <a:bodyPr wrap="square" lIns="45720" tIns="45720" rIns="45720" bIns="45720" anchor="t">
            <a:spAutoFit/>
          </a:bodyPr>
          <a:lstStyle/>
          <a:p>
            <a:pPr lvl="0" indent="0" hangingPunct="0">
              <a:lnSpc>
                <a:spcPct val="150000"/>
              </a:lnSpc>
            </a:pPr>
            <a:r>
              <a:rPr lang="zh-CN" altLang="en-US" sz="2300" dirty="0">
                <a:latin typeface="黑体" panose="02010609060101010101" charset="-122"/>
                <a:ea typeface="黑体" panose="02010609060101010101" charset="-122"/>
                <a:sym typeface="Songti SC Bold" charset="0"/>
              </a:rPr>
              <a:t>答辩人：        </a:t>
            </a:r>
            <a:r>
              <a:rPr lang="zh-CN" altLang="en-US" sz="2300" dirty="0" smtClean="0">
                <a:latin typeface="黑体" panose="02010609060101010101" charset="-122"/>
                <a:ea typeface="黑体" panose="02010609060101010101" charset="-122"/>
                <a:sym typeface="Songti SC Bold" charset="0"/>
              </a:rPr>
              <a:t>朱亚茹</a:t>
            </a:r>
            <a:endParaRPr lang="en-US" altLang="zh-CN" sz="2300" dirty="0" smtClean="0">
              <a:latin typeface="黑体" panose="02010609060101010101" charset="-122"/>
              <a:ea typeface="黑体" panose="02010609060101010101" charset="-122"/>
              <a:sym typeface="Songti SC Bold" charset="0"/>
            </a:endParaRPr>
          </a:p>
          <a:p>
            <a:pPr lvl="0" indent="0" hangingPunct="0">
              <a:lnSpc>
                <a:spcPct val="150000"/>
              </a:lnSpc>
            </a:pPr>
            <a:r>
              <a:rPr lang="zh-CN" altLang="en-US" sz="2300" dirty="0" smtClean="0">
                <a:latin typeface="黑体" panose="02010609060101010101" charset="-122"/>
                <a:ea typeface="黑体" panose="02010609060101010101" charset="-122"/>
                <a:sym typeface="Songti SC Bold" charset="0"/>
              </a:rPr>
              <a:t>专  </a:t>
            </a:r>
            <a:r>
              <a:rPr lang="zh-CN" altLang="en-US" sz="2300" dirty="0">
                <a:latin typeface="黑体" panose="02010609060101010101" charset="-122"/>
                <a:ea typeface="黑体" panose="02010609060101010101" charset="-122"/>
                <a:sym typeface="Songti SC Bold" charset="0"/>
              </a:rPr>
              <a:t>业：  地质资源与地质工程</a:t>
            </a:r>
          </a:p>
          <a:p>
            <a:pPr lvl="0" indent="0" hangingPunct="0">
              <a:lnSpc>
                <a:spcPct val="150000"/>
              </a:lnSpc>
            </a:pPr>
            <a:r>
              <a:rPr lang="zh-CN" altLang="en-US" sz="2300" dirty="0">
                <a:latin typeface="黑体" panose="02010609060101010101" charset="-122"/>
                <a:ea typeface="黑体" panose="02010609060101010101" charset="-122"/>
                <a:sym typeface="Songti SC Bold" charset="0"/>
              </a:rPr>
              <a:t>导  师：      曾凡桂 </a:t>
            </a:r>
            <a:r>
              <a:rPr lang="zh-CN" altLang="en-US" sz="2300" dirty="0" smtClean="0">
                <a:latin typeface="黑体" panose="02010609060101010101" charset="-122"/>
                <a:ea typeface="黑体" panose="02010609060101010101" charset="-122"/>
                <a:sym typeface="Songti SC Bold" charset="0"/>
              </a:rPr>
              <a:t>教授</a:t>
            </a:r>
            <a:endParaRPr lang="en-US" altLang="zh-CN" sz="2300" dirty="0" smtClean="0">
              <a:latin typeface="黑体" panose="02010609060101010101" charset="-122"/>
              <a:ea typeface="黑体" panose="02010609060101010101" charset="-122"/>
              <a:sym typeface="Songti SC Bold" charset="0"/>
            </a:endParaRPr>
          </a:p>
          <a:p>
            <a:pPr lvl="0" indent="0" hangingPunct="0">
              <a:lnSpc>
                <a:spcPct val="150000"/>
              </a:lnSpc>
            </a:pPr>
            <a:r>
              <a:rPr lang="en-US" altLang="zh-CN" sz="2300" dirty="0">
                <a:latin typeface="黑体" panose="02010609060101010101" charset="-122"/>
                <a:ea typeface="黑体" panose="02010609060101010101" charset="-122"/>
                <a:sym typeface="Songti SC Bold" charset="0"/>
              </a:rPr>
              <a:t> </a:t>
            </a:r>
            <a:r>
              <a:rPr lang="en-US" altLang="zh-CN" sz="2300" dirty="0" smtClean="0">
                <a:latin typeface="黑体" panose="02010609060101010101" charset="-122"/>
                <a:ea typeface="黑体" panose="02010609060101010101" charset="-122"/>
                <a:sym typeface="Songti SC Bold" charset="0"/>
              </a:rPr>
              <a:t>             </a:t>
            </a:r>
            <a:r>
              <a:rPr lang="zh-CN" altLang="en-US" sz="2300" dirty="0" smtClean="0">
                <a:latin typeface="黑体" panose="02010609060101010101" charset="-122"/>
                <a:ea typeface="黑体" panose="02010609060101010101" charset="-122"/>
                <a:sym typeface="Songti SC Bold" charset="0"/>
              </a:rPr>
              <a:t>孙蓓蕾 副教授</a:t>
            </a:r>
            <a:endParaRPr lang="zh-CN" altLang="en-US" sz="2300" dirty="0">
              <a:latin typeface="黑体" panose="02010609060101010101" charset="-122"/>
              <a:ea typeface="黑体" panose="02010609060101010101" charset="-122"/>
              <a:sym typeface="Songti SC Bold" charset="0"/>
            </a:endParaRPr>
          </a:p>
          <a:p>
            <a:pPr lvl="0" indent="0" hangingPunct="0">
              <a:lnSpc>
                <a:spcPct val="150000"/>
              </a:lnSpc>
            </a:pPr>
            <a:r>
              <a:rPr lang="zh-CN" altLang="en-US" sz="2300" dirty="0">
                <a:latin typeface="黑体" panose="02010609060101010101" charset="-122"/>
                <a:ea typeface="黑体" panose="02010609060101010101" charset="-122"/>
                <a:sym typeface="Songti SC Bold" charset="0"/>
              </a:rPr>
              <a:t>日  期</a:t>
            </a:r>
            <a:r>
              <a:rPr lang="zh-CN" altLang="en-US" sz="2300">
                <a:latin typeface="黑体" panose="02010609060101010101" charset="-122"/>
                <a:ea typeface="黑体" panose="02010609060101010101" charset="-122"/>
                <a:sym typeface="Songti SC Bold" charset="0"/>
              </a:rPr>
              <a:t>：     </a:t>
            </a:r>
            <a:r>
              <a:rPr lang="zh-CN" altLang="en-US" sz="2300" smtClean="0">
                <a:latin typeface="黑体" panose="02010609060101010101" charset="-122"/>
                <a:ea typeface="黑体" panose="02010609060101010101" charset="-122"/>
                <a:sym typeface="Songti SC Bold" charset="0"/>
              </a:rPr>
              <a:t> </a:t>
            </a:r>
            <a:r>
              <a:rPr lang="en-US" altLang="zh-CN" sz="2300" dirty="0" smtClean="0">
                <a:latin typeface="黑体" panose="02010609060101010101" charset="-122"/>
                <a:ea typeface="黑体" panose="02010609060101010101" charset="-122"/>
                <a:sym typeface="Songti SC Bold" charset="0"/>
              </a:rPr>
              <a:t>2018</a:t>
            </a:r>
            <a:r>
              <a:rPr lang="zh-CN" altLang="en-US" sz="2300" dirty="0" smtClean="0">
                <a:latin typeface="黑体" panose="02010609060101010101" charset="-122"/>
                <a:ea typeface="黑体" panose="02010609060101010101" charset="-122"/>
                <a:sym typeface="Songti SC Bold" charset="0"/>
              </a:rPr>
              <a:t>年</a:t>
            </a:r>
            <a:r>
              <a:rPr lang="en-US" altLang="zh-CN" sz="2300" dirty="0" smtClean="0">
                <a:latin typeface="黑体" panose="02010609060101010101" charset="-122"/>
                <a:ea typeface="黑体" panose="02010609060101010101" charset="-122"/>
                <a:sym typeface="Songti SC Bold" charset="0"/>
              </a:rPr>
              <a:t>5</a:t>
            </a:r>
            <a:r>
              <a:rPr lang="zh-CN" altLang="en-US" sz="2300" dirty="0" smtClean="0">
                <a:latin typeface="黑体" panose="02010609060101010101" charset="-122"/>
                <a:ea typeface="黑体" panose="02010609060101010101" charset="-122"/>
                <a:sym typeface="Songti SC Bold" charset="0"/>
              </a:rPr>
              <a:t>月</a:t>
            </a:r>
            <a:r>
              <a:rPr lang="en-US" altLang="zh-CN" sz="2300" dirty="0" smtClean="0">
                <a:latin typeface="黑体" panose="02010609060101010101" charset="-122"/>
                <a:ea typeface="黑体" panose="02010609060101010101" charset="-122"/>
                <a:sym typeface="Songti SC Bold" charset="0"/>
              </a:rPr>
              <a:t>24</a:t>
            </a:r>
            <a:r>
              <a:rPr lang="zh-CN" altLang="en-US" sz="2300" dirty="0" smtClean="0">
                <a:latin typeface="黑体" panose="02010609060101010101" charset="-122"/>
                <a:ea typeface="黑体" panose="02010609060101010101" charset="-122"/>
                <a:sym typeface="Songti SC Bold" charset="0"/>
              </a:rPr>
              <a:t>日</a:t>
            </a:r>
            <a:endParaRPr lang="en-US" altLang="zh-CN" dirty="0">
              <a:latin typeface="黑体" panose="02010609060101010101" charset="-122"/>
              <a:ea typeface="黑体" panose="02010609060101010101" charset="-122"/>
              <a:sym typeface="Arial" panose="020B0604020202020204" pitchFamily="34" charset="0"/>
            </a:endParaRPr>
          </a:p>
        </p:txBody>
      </p:sp>
      <p:sp>
        <p:nvSpPr>
          <p:cNvPr id="3076" name="直接连接符 5123"/>
          <p:cNvSpPr/>
          <p:nvPr/>
        </p:nvSpPr>
        <p:spPr>
          <a:xfrm>
            <a:off x="484188" y="3259138"/>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xmlns="" val="10563615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7544196"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热史模拟</a:t>
            </a:r>
            <a:r>
              <a:rPr lang="en-US" altLang="zh-CN" sz="39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磷灰石裂变径迹测试结果</a:t>
            </a:r>
            <a:endParaRPr lang="en-US" altLang="zh-CN" sz="3200" dirty="0" smtClean="0">
              <a:solidFill>
                <a:schemeClr val="bg1"/>
              </a:solidFill>
              <a:latin typeface="黑体" pitchFamily="49" charset="-122"/>
              <a:ea typeface="黑体"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xmlns="" val="1523142385"/>
              </p:ext>
            </p:extLst>
          </p:nvPr>
        </p:nvGraphicFramePr>
        <p:xfrm>
          <a:off x="467544" y="1772816"/>
          <a:ext cx="8229600" cy="2794000"/>
        </p:xfrm>
        <a:graphic>
          <a:graphicData uri="http://schemas.openxmlformats.org/drawingml/2006/table">
            <a:tbl>
              <a:tblPr firstRow="1" firstCol="1" bandRow="1">
                <a:tableStyleId>{2D5ABB26-0587-4C30-8999-92F81FD0307C}</a:tableStyleId>
              </a:tblPr>
              <a:tblGrid>
                <a:gridCol w="1028700"/>
                <a:gridCol w="992490"/>
                <a:gridCol w="1157082"/>
                <a:gridCol w="900318"/>
                <a:gridCol w="1064910"/>
                <a:gridCol w="1028700"/>
                <a:gridCol w="1028700"/>
                <a:gridCol w="1028700"/>
              </a:tblGrid>
              <a:tr h="407358">
                <a:tc>
                  <a:txBody>
                    <a:bodyPr/>
                    <a:lstStyle/>
                    <a:p>
                      <a:pPr algn="ctr">
                        <a:lnSpc>
                          <a:spcPts val="2000"/>
                        </a:lnSpc>
                        <a:spcAft>
                          <a:spcPts val="0"/>
                        </a:spcAft>
                      </a:pPr>
                      <a:r>
                        <a:rPr lang="zh-CN" sz="1400" kern="0" dirty="0">
                          <a:effectLst/>
                          <a:latin typeface="Times New Roman" pitchFamily="18" charset="0"/>
                          <a:cs typeface="Times New Roman" pitchFamily="18" charset="0"/>
                        </a:rPr>
                        <a:t>样品编号</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zh-CN" sz="1400" kern="0" dirty="0">
                          <a:effectLst/>
                          <a:latin typeface="Times New Roman" pitchFamily="18" charset="0"/>
                          <a:cs typeface="Times New Roman" pitchFamily="18" charset="0"/>
                        </a:rPr>
                        <a:t>颗粒数</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n</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Ρs</a:t>
                      </a: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10</a:t>
                      </a:r>
                      <a:r>
                        <a:rPr lang="en-US" sz="1400" kern="0" baseline="30000" dirty="0">
                          <a:effectLst/>
                          <a:latin typeface="Times New Roman" pitchFamily="18" charset="0"/>
                          <a:cs typeface="Times New Roman" pitchFamily="18" charset="0"/>
                        </a:rPr>
                        <a:t>5</a:t>
                      </a:r>
                      <a:r>
                        <a:rPr lang="en-US" sz="1400" kern="0" dirty="0">
                          <a:effectLst/>
                          <a:latin typeface="Times New Roman" pitchFamily="18" charset="0"/>
                          <a:cs typeface="Times New Roman" pitchFamily="18" charset="0"/>
                        </a:rPr>
                        <a:t>/cm</a:t>
                      </a:r>
                      <a:r>
                        <a:rPr lang="en-US" sz="1400" kern="0" baseline="30000" dirty="0">
                          <a:effectLst/>
                          <a:latin typeface="Times New Roman" pitchFamily="18" charset="0"/>
                          <a:cs typeface="Times New Roman" pitchFamily="18" charset="0"/>
                        </a:rPr>
                        <a:t>2</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Ns</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err="1">
                          <a:effectLst/>
                          <a:latin typeface="Times New Roman" pitchFamily="18" charset="0"/>
                          <a:cs typeface="Times New Roman" pitchFamily="18" charset="0"/>
                        </a:rPr>
                        <a:t>Dpar</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err="1">
                          <a:effectLst/>
                          <a:latin typeface="Times New Roman" pitchFamily="18" charset="0"/>
                          <a:cs typeface="Times New Roman" pitchFamily="18" charset="0"/>
                        </a:rPr>
                        <a:t>μm</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P</a:t>
                      </a: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χ2</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zh-CN" sz="1400" kern="0" dirty="0">
                          <a:effectLst/>
                          <a:latin typeface="Times New Roman" pitchFamily="18" charset="0"/>
                          <a:cs typeface="Times New Roman" pitchFamily="18" charset="0"/>
                        </a:rPr>
                        <a:t>中心年龄</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Ma</a:t>
                      </a: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±1σ</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zh-CN" sz="1400" kern="0" dirty="0">
                          <a:effectLst/>
                          <a:latin typeface="Times New Roman" pitchFamily="18" charset="0"/>
                          <a:cs typeface="Times New Roman" pitchFamily="18" charset="0"/>
                        </a:rPr>
                        <a:t>池年龄</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Ma</a:t>
                      </a: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±1σ</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L</a:t>
                      </a:r>
                      <a:r>
                        <a:rPr lang="zh-CN" sz="1400" kern="0" dirty="0">
                          <a:effectLst/>
                          <a:latin typeface="Times New Roman" pitchFamily="18" charset="0"/>
                          <a:cs typeface="Times New Roman" pitchFamily="18" charset="0"/>
                        </a:rPr>
                        <a:t>（</a:t>
                      </a:r>
                      <a:r>
                        <a:rPr lang="en-US" sz="1400" kern="0" dirty="0" err="1">
                          <a:effectLst/>
                          <a:latin typeface="Times New Roman" pitchFamily="18" charset="0"/>
                          <a:cs typeface="Times New Roman" pitchFamily="18" charset="0"/>
                        </a:rPr>
                        <a:t>μm</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N</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4730">
                <a:tc>
                  <a:txBody>
                    <a:bodyPr/>
                    <a:lstStyle/>
                    <a:p>
                      <a:pPr algn="ctr">
                        <a:lnSpc>
                          <a:spcPts val="2000"/>
                        </a:lnSpc>
                        <a:spcAft>
                          <a:spcPts val="0"/>
                        </a:spcAft>
                      </a:pPr>
                      <a:r>
                        <a:rPr lang="en-US" sz="1400" kern="0" dirty="0">
                          <a:effectLst/>
                          <a:latin typeface="Times New Roman" pitchFamily="18" charset="0"/>
                          <a:cs typeface="Times New Roman" pitchFamily="18" charset="0"/>
                        </a:rPr>
                        <a:t>SG-3</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36</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4.26</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219</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2.24</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22.52</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a:effectLst/>
                          <a:latin typeface="Times New Roman" pitchFamily="18" charset="0"/>
                          <a:cs typeface="Times New Roman" pitchFamily="18" charset="0"/>
                        </a:rPr>
                        <a:t>59.6±9.9</a:t>
                      </a:r>
                      <a:endParaRPr lang="zh-CN" sz="1400" kern="10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a:effectLst/>
                          <a:latin typeface="Times New Roman" pitchFamily="18" charset="0"/>
                          <a:cs typeface="Times New Roman" pitchFamily="18" charset="0"/>
                        </a:rPr>
                        <a:t>51.3±12.6</a:t>
                      </a:r>
                      <a:endParaRPr lang="zh-CN" sz="1400" kern="10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a:effectLst/>
                          <a:latin typeface="Times New Roman" pitchFamily="18" charset="0"/>
                          <a:cs typeface="Times New Roman" pitchFamily="18" charset="0"/>
                        </a:rPr>
                        <a:t>12.6±1.1</a:t>
                      </a:r>
                      <a:endParaRPr lang="zh-CN" sz="1400" kern="100">
                        <a:effectLst/>
                        <a:latin typeface="Times New Roman" pitchFamily="18" charset="0"/>
                        <a:cs typeface="Times New Roman" pitchFamily="18" charset="0"/>
                      </a:endParaRPr>
                    </a:p>
                    <a:p>
                      <a:pPr algn="ctr">
                        <a:lnSpc>
                          <a:spcPts val="2000"/>
                        </a:lnSpc>
                        <a:spcAft>
                          <a:spcPts val="0"/>
                        </a:spcAft>
                      </a:pPr>
                      <a:r>
                        <a:rPr lang="zh-CN" sz="1400" kern="0">
                          <a:effectLst/>
                          <a:latin typeface="Times New Roman" pitchFamily="18" charset="0"/>
                          <a:cs typeface="Times New Roman" pitchFamily="18" charset="0"/>
                        </a:rPr>
                        <a:t>（</a:t>
                      </a:r>
                      <a:r>
                        <a:rPr lang="en-US" sz="1400" kern="0">
                          <a:effectLst/>
                          <a:latin typeface="Times New Roman" pitchFamily="18" charset="0"/>
                          <a:cs typeface="Times New Roman" pitchFamily="18" charset="0"/>
                        </a:rPr>
                        <a:t>7</a:t>
                      </a:r>
                      <a:r>
                        <a:rPr lang="zh-CN" sz="1400" kern="0">
                          <a:effectLst/>
                          <a:latin typeface="Times New Roman" pitchFamily="18" charset="0"/>
                          <a:cs typeface="Times New Roman" pitchFamily="18" charset="0"/>
                        </a:rPr>
                        <a:t>）</a:t>
                      </a:r>
                      <a:endParaRPr lang="zh-CN" sz="1400" kern="10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60040">
                <a:tc>
                  <a:txBody>
                    <a:bodyPr/>
                    <a:lstStyle/>
                    <a:p>
                      <a:pPr algn="ctr">
                        <a:lnSpc>
                          <a:spcPts val="2000"/>
                        </a:lnSpc>
                        <a:spcAft>
                          <a:spcPts val="0"/>
                        </a:spcAft>
                      </a:pPr>
                      <a:r>
                        <a:rPr lang="en-US" sz="1400" kern="0" dirty="0">
                          <a:effectLst/>
                          <a:latin typeface="Times New Roman" pitchFamily="18" charset="0"/>
                          <a:cs typeface="Times New Roman" pitchFamily="18" charset="0"/>
                        </a:rPr>
                        <a:t>SG-9</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a:effectLst/>
                          <a:latin typeface="Times New Roman" pitchFamily="18" charset="0"/>
                          <a:cs typeface="Times New Roman" pitchFamily="18" charset="0"/>
                        </a:rPr>
                        <a:t>40</a:t>
                      </a:r>
                      <a:endParaRPr lang="zh-CN" sz="1400" kern="10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4.06</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1219</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2.37</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33.75</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68.4±5.9</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a:effectLst/>
                          <a:latin typeface="Times New Roman" pitchFamily="18" charset="0"/>
                          <a:cs typeface="Times New Roman" pitchFamily="18" charset="0"/>
                        </a:rPr>
                        <a:t>69.1±6.2</a:t>
                      </a:r>
                      <a:endParaRPr lang="zh-CN" sz="1400" kern="10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a:effectLst/>
                          <a:latin typeface="Times New Roman" pitchFamily="18" charset="0"/>
                          <a:cs typeface="Times New Roman" pitchFamily="18" charset="0"/>
                        </a:rPr>
                        <a:t>12.7±0.4</a:t>
                      </a:r>
                      <a:endParaRPr lang="zh-CN" sz="1400" kern="100">
                        <a:effectLst/>
                        <a:latin typeface="Times New Roman" pitchFamily="18" charset="0"/>
                        <a:cs typeface="Times New Roman" pitchFamily="18" charset="0"/>
                      </a:endParaRPr>
                    </a:p>
                    <a:p>
                      <a:pPr algn="ctr">
                        <a:lnSpc>
                          <a:spcPts val="2000"/>
                        </a:lnSpc>
                        <a:spcAft>
                          <a:spcPts val="0"/>
                        </a:spcAft>
                      </a:pPr>
                      <a:r>
                        <a:rPr lang="zh-CN" sz="1400" kern="0">
                          <a:effectLst/>
                          <a:latin typeface="Times New Roman" pitchFamily="18" charset="0"/>
                          <a:cs typeface="Times New Roman" pitchFamily="18" charset="0"/>
                        </a:rPr>
                        <a:t>（</a:t>
                      </a:r>
                      <a:r>
                        <a:rPr lang="en-US" sz="1400" kern="0">
                          <a:effectLst/>
                          <a:latin typeface="Times New Roman" pitchFamily="18" charset="0"/>
                          <a:cs typeface="Times New Roman" pitchFamily="18" charset="0"/>
                        </a:rPr>
                        <a:t>29</a:t>
                      </a:r>
                      <a:r>
                        <a:rPr lang="zh-CN" sz="1400" kern="0">
                          <a:effectLst/>
                          <a:latin typeface="Times New Roman" pitchFamily="18" charset="0"/>
                          <a:cs typeface="Times New Roman" pitchFamily="18" charset="0"/>
                        </a:rPr>
                        <a:t>）</a:t>
                      </a:r>
                      <a:endParaRPr lang="zh-CN" sz="1400" kern="10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32048">
                <a:tc>
                  <a:txBody>
                    <a:bodyPr/>
                    <a:lstStyle/>
                    <a:p>
                      <a:pPr algn="ctr">
                        <a:lnSpc>
                          <a:spcPts val="2000"/>
                        </a:lnSpc>
                        <a:spcAft>
                          <a:spcPts val="0"/>
                        </a:spcAft>
                      </a:pPr>
                      <a:r>
                        <a:rPr lang="en-US" sz="1400" kern="0" dirty="0">
                          <a:effectLst/>
                          <a:latin typeface="Times New Roman" pitchFamily="18" charset="0"/>
                          <a:cs typeface="Times New Roman" pitchFamily="18" charset="0"/>
                        </a:rPr>
                        <a:t>LF01</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36</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a:effectLst/>
                          <a:latin typeface="Times New Roman" pitchFamily="18" charset="0"/>
                          <a:cs typeface="Times New Roman" pitchFamily="18" charset="0"/>
                        </a:rPr>
                        <a:t>7.92</a:t>
                      </a:r>
                      <a:endParaRPr lang="zh-CN" sz="1400" kern="100">
                        <a:effectLst/>
                        <a:latin typeface="Times New Roman" pitchFamily="18" charset="0"/>
                        <a:cs typeface="Times New Roman" pitchFamily="18" charset="0"/>
                      </a:endParaRPr>
                    </a:p>
                    <a:p>
                      <a:pPr algn="ctr">
                        <a:lnSpc>
                          <a:spcPts val="2000"/>
                        </a:lnSpc>
                        <a:spcAft>
                          <a:spcPts val="0"/>
                        </a:spcAft>
                      </a:pPr>
                      <a:r>
                        <a:rPr lang="zh-CN" sz="1400" kern="0">
                          <a:effectLst/>
                          <a:latin typeface="Times New Roman" pitchFamily="18" charset="0"/>
                          <a:cs typeface="Times New Roman" pitchFamily="18" charset="0"/>
                        </a:rPr>
                        <a:t>（</a:t>
                      </a:r>
                      <a:r>
                        <a:rPr lang="en-US" sz="1400" kern="0">
                          <a:effectLst/>
                          <a:latin typeface="Times New Roman" pitchFamily="18" charset="0"/>
                          <a:cs typeface="Times New Roman" pitchFamily="18" charset="0"/>
                        </a:rPr>
                        <a:t>1179</a:t>
                      </a:r>
                      <a:r>
                        <a:rPr lang="zh-CN" sz="1400" kern="0">
                          <a:effectLst/>
                          <a:latin typeface="Times New Roman" pitchFamily="18" charset="0"/>
                          <a:cs typeface="Times New Roman" pitchFamily="18" charset="0"/>
                        </a:rPr>
                        <a:t>）</a:t>
                      </a:r>
                      <a:endParaRPr lang="zh-CN" sz="1400" kern="10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1.89</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42.54</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56.2±4.5</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51.5±5.2</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11.9±0.3</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28</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60040">
                <a:tc>
                  <a:txBody>
                    <a:bodyPr/>
                    <a:lstStyle/>
                    <a:p>
                      <a:pPr algn="ctr">
                        <a:lnSpc>
                          <a:spcPts val="2000"/>
                        </a:lnSpc>
                        <a:spcAft>
                          <a:spcPts val="0"/>
                        </a:spcAft>
                      </a:pPr>
                      <a:r>
                        <a:rPr lang="en-US" sz="1400" kern="0" dirty="0">
                          <a:effectLst/>
                          <a:latin typeface="Times New Roman" pitchFamily="18" charset="0"/>
                          <a:cs typeface="Times New Roman" pitchFamily="18" charset="0"/>
                        </a:rPr>
                        <a:t>LF06</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48</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7.89</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1067</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1.75</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4.62</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47.1±3.6</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39.9±4.8</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2000"/>
                        </a:lnSpc>
                        <a:spcAft>
                          <a:spcPts val="0"/>
                        </a:spcAft>
                      </a:pPr>
                      <a:r>
                        <a:rPr lang="en-US" sz="1400" kern="0" dirty="0">
                          <a:effectLst/>
                          <a:latin typeface="Times New Roman" pitchFamily="18" charset="0"/>
                          <a:cs typeface="Times New Roman" pitchFamily="18" charset="0"/>
                        </a:rPr>
                        <a:t>12.7±0.2</a:t>
                      </a:r>
                      <a:endParaRPr lang="zh-CN" sz="1400" kern="100" dirty="0">
                        <a:effectLst/>
                        <a:latin typeface="Times New Roman" pitchFamily="18" charset="0"/>
                        <a:cs typeface="Times New Roman" pitchFamily="18" charset="0"/>
                      </a:endParaRPr>
                    </a:p>
                    <a:p>
                      <a:pPr algn="ctr">
                        <a:lnSpc>
                          <a:spcPts val="2000"/>
                        </a:lnSpc>
                        <a:spcAft>
                          <a:spcPts val="0"/>
                        </a:spcAft>
                      </a:pPr>
                      <a:r>
                        <a:rPr lang="zh-CN" sz="1400" kern="0" dirty="0">
                          <a:effectLst/>
                          <a:latin typeface="Times New Roman" pitchFamily="18" charset="0"/>
                          <a:cs typeface="Times New Roman" pitchFamily="18" charset="0"/>
                        </a:rPr>
                        <a:t>（</a:t>
                      </a:r>
                      <a:r>
                        <a:rPr lang="en-US" sz="1400" kern="0" dirty="0">
                          <a:effectLst/>
                          <a:latin typeface="Times New Roman" pitchFamily="18" charset="0"/>
                          <a:cs typeface="Times New Roman" pitchFamily="18" charset="0"/>
                        </a:rPr>
                        <a:t>63</a:t>
                      </a:r>
                      <a:r>
                        <a:rPr lang="zh-CN" sz="1400" kern="0" dirty="0">
                          <a:effectLst/>
                          <a:latin typeface="Times New Roman" pitchFamily="18" charset="0"/>
                          <a:cs typeface="Times New Roman" pitchFamily="18" charset="0"/>
                        </a:rPr>
                        <a:t>）</a:t>
                      </a:r>
                      <a:endParaRPr lang="zh-CN" sz="1400" kern="100" dirty="0">
                        <a:effectLst/>
                        <a:latin typeface="Times New Roman" pitchFamily="18" charset="0"/>
                        <a:ea typeface="宋体"/>
                        <a:cs typeface="Times New Roman" pitchFamily="18" charset="0"/>
                      </a:endParaRPr>
                    </a:p>
                  </a:txBody>
                  <a:tcPr marL="64698" marR="646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矩形 6"/>
          <p:cNvSpPr/>
          <p:nvPr/>
        </p:nvSpPr>
        <p:spPr>
          <a:xfrm>
            <a:off x="3347864" y="1340768"/>
            <a:ext cx="2646878" cy="338554"/>
          </a:xfrm>
          <a:prstGeom prst="rect">
            <a:avLst/>
          </a:prstGeom>
        </p:spPr>
        <p:txBody>
          <a:bodyPr wrap="none">
            <a:spAutoFit/>
          </a:bodyPr>
          <a:lstStyle/>
          <a:p>
            <a:r>
              <a:rPr lang="zh-CN" altLang="zh-CN" sz="1600" dirty="0" smtClean="0">
                <a:latin typeface="黑体" pitchFamily="49" charset="-122"/>
                <a:ea typeface="黑体" pitchFamily="49" charset="-122"/>
              </a:rPr>
              <a:t>磷灰石裂变径迹测试数据表</a:t>
            </a:r>
            <a:endParaRPr lang="zh-CN" altLang="en-US" sz="1600" dirty="0">
              <a:latin typeface="黑体" pitchFamily="49" charset="-122"/>
              <a:ea typeface="黑体" pitchFamily="49" charset="-122"/>
            </a:endParaRPr>
          </a:p>
        </p:txBody>
      </p:sp>
      <p:sp>
        <p:nvSpPr>
          <p:cNvPr id="8" name="矩形 7"/>
          <p:cNvSpPr/>
          <p:nvPr/>
        </p:nvSpPr>
        <p:spPr>
          <a:xfrm>
            <a:off x="4716016" y="2564904"/>
            <a:ext cx="792088" cy="1584176"/>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732240" y="2564904"/>
            <a:ext cx="792088" cy="1584176"/>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644008" y="4149080"/>
            <a:ext cx="86409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724128" y="4149080"/>
            <a:ext cx="86409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572000" y="1772816"/>
            <a:ext cx="1008112"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50437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7616204"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热史模拟</a:t>
            </a:r>
            <a:r>
              <a:rPr lang="en-US" altLang="zh-CN" sz="39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磷灰石裂变径迹测试结果</a:t>
            </a:r>
            <a:endParaRPr lang="en-US" altLang="zh-CN" sz="3200" dirty="0" smtClean="0">
              <a:solidFill>
                <a:schemeClr val="bg1"/>
              </a:solidFill>
              <a:latin typeface="黑体" pitchFamily="49" charset="-122"/>
              <a:ea typeface="黑体" pitchFamily="49" charset="-122"/>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13178" y="1192982"/>
            <a:ext cx="4554966" cy="54763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矩形 2"/>
          <p:cNvSpPr/>
          <p:nvPr/>
        </p:nvSpPr>
        <p:spPr>
          <a:xfrm>
            <a:off x="1296144" y="6577607"/>
            <a:ext cx="4860032" cy="307777"/>
          </a:xfrm>
          <a:prstGeom prst="rect">
            <a:avLst/>
          </a:prstGeom>
        </p:spPr>
        <p:txBody>
          <a:bodyPr wrap="square">
            <a:spAutoFit/>
          </a:bodyPr>
          <a:lstStyle/>
          <a:p>
            <a:pPr algn="ctr"/>
            <a:r>
              <a:rPr lang="zh-CN" altLang="zh-CN" sz="1400" dirty="0">
                <a:latin typeface="黑体" pitchFamily="49" charset="-122"/>
                <a:ea typeface="黑体" pitchFamily="49" charset="-122"/>
              </a:rPr>
              <a:t>磷灰石单颗粒裂变径迹长度图（</a:t>
            </a:r>
            <a:r>
              <a:rPr lang="en-US" altLang="zh-CN" sz="1400" dirty="0">
                <a:latin typeface="黑体" pitchFamily="49" charset="-122"/>
                <a:ea typeface="黑体" pitchFamily="49" charset="-122"/>
              </a:rPr>
              <a:t>a</a:t>
            </a:r>
            <a:r>
              <a:rPr lang="zh-CN" altLang="zh-CN" sz="1400" dirty="0">
                <a:latin typeface="黑体" pitchFamily="49" charset="-122"/>
                <a:ea typeface="黑体" pitchFamily="49" charset="-122"/>
              </a:rPr>
              <a:t>）和单颗粒年龄雷达图（</a:t>
            </a:r>
            <a:r>
              <a:rPr lang="en-US" altLang="zh-CN" sz="1400" dirty="0">
                <a:latin typeface="黑体" pitchFamily="49" charset="-122"/>
                <a:ea typeface="黑体" pitchFamily="49" charset="-122"/>
              </a:rPr>
              <a:t>b</a:t>
            </a:r>
            <a:r>
              <a:rPr lang="zh-CN" altLang="zh-CN" sz="1400" dirty="0">
                <a:latin typeface="黑体" pitchFamily="49" charset="-122"/>
                <a:ea typeface="黑体" pitchFamily="49" charset="-122"/>
              </a:rPr>
              <a:t>）</a:t>
            </a:r>
            <a:endParaRPr lang="zh-CN" altLang="en-US" dirty="0">
              <a:latin typeface="黑体" pitchFamily="49" charset="-122"/>
              <a:ea typeface="黑体"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xmlns="" val="3000877414"/>
              </p:ext>
            </p:extLst>
          </p:nvPr>
        </p:nvGraphicFramePr>
        <p:xfrm>
          <a:off x="5953224" y="3407931"/>
          <a:ext cx="2723232" cy="1046480"/>
        </p:xfrm>
        <a:graphic>
          <a:graphicData uri="http://schemas.openxmlformats.org/drawingml/2006/table">
            <a:tbl>
              <a:tblPr firstRow="1" bandRow="1">
                <a:tableStyleId>{5C22544A-7EE6-4342-B048-85BDC9FD1C3A}</a:tableStyleId>
              </a:tblPr>
              <a:tblGrid>
                <a:gridCol w="678625"/>
                <a:gridCol w="2044607"/>
              </a:tblGrid>
              <a:tr h="0">
                <a:tc>
                  <a:txBody>
                    <a:bodyPr/>
                    <a:lstStyle/>
                    <a:p>
                      <a:endParaRPr lang="zh-CN" altLang="en-US" sz="1400" dirty="0"/>
                    </a:p>
                  </a:txBody>
                  <a:tcPr/>
                </a:tc>
                <a:tc>
                  <a:txBody>
                    <a:bodyPr/>
                    <a:lstStyle/>
                    <a:p>
                      <a:r>
                        <a:rPr lang="zh-CN" altLang="en-US" sz="1400" dirty="0" smtClean="0"/>
                        <a:t>平均径迹长度（</a:t>
                      </a:r>
                      <a:r>
                        <a:rPr lang="el-GR" altLang="zh-CN" sz="1400" dirty="0" smtClean="0"/>
                        <a:t>μ</a:t>
                      </a:r>
                      <a:r>
                        <a:rPr lang="en-US" altLang="zh-CN" sz="1400" dirty="0" smtClean="0"/>
                        <a:t>m</a:t>
                      </a:r>
                      <a:r>
                        <a:rPr lang="zh-CN" altLang="en-US" sz="1400" dirty="0" smtClean="0"/>
                        <a:t>）</a:t>
                      </a:r>
                      <a:endParaRPr lang="zh-CN" altLang="en-US" sz="1400" dirty="0"/>
                    </a:p>
                  </a:txBody>
                  <a:tcPr anchor="ctr" anchorCtr="1"/>
                </a:tc>
              </a:tr>
              <a:tr h="370840">
                <a:tc>
                  <a:txBody>
                    <a:bodyPr/>
                    <a:lstStyle/>
                    <a:p>
                      <a:r>
                        <a:rPr lang="zh-CN" altLang="en-US" sz="1400" dirty="0" smtClean="0"/>
                        <a:t>寺沟</a:t>
                      </a:r>
                      <a:endParaRPr lang="zh-CN" altLang="en-US" sz="1400" dirty="0"/>
                    </a:p>
                  </a:txBody>
                  <a:tcPr/>
                </a:tc>
                <a:tc>
                  <a:txBody>
                    <a:bodyPr/>
                    <a:lstStyle/>
                    <a:p>
                      <a:r>
                        <a:rPr lang="en-US" altLang="zh-CN" sz="1400" dirty="0" smtClean="0"/>
                        <a:t>12.65</a:t>
                      </a:r>
                      <a:endParaRPr lang="zh-CN" altLang="en-US" sz="1400" dirty="0"/>
                    </a:p>
                  </a:txBody>
                  <a:tcPr anchor="ctr" anchorCtr="1"/>
                </a:tc>
              </a:tr>
              <a:tr h="370840">
                <a:tc>
                  <a:txBody>
                    <a:bodyPr/>
                    <a:lstStyle/>
                    <a:p>
                      <a:r>
                        <a:rPr lang="zh-CN" altLang="en-US" sz="1400" dirty="0" smtClean="0"/>
                        <a:t>娄烦</a:t>
                      </a:r>
                      <a:endParaRPr lang="zh-CN" altLang="en-US" sz="1400" dirty="0"/>
                    </a:p>
                  </a:txBody>
                  <a:tcPr/>
                </a:tc>
                <a:tc>
                  <a:txBody>
                    <a:bodyPr/>
                    <a:lstStyle/>
                    <a:p>
                      <a:r>
                        <a:rPr lang="en-US" altLang="zh-CN" sz="1400" dirty="0" smtClean="0"/>
                        <a:t>12.3</a:t>
                      </a:r>
                      <a:endParaRPr lang="zh-CN" altLang="en-US" sz="1400" dirty="0"/>
                    </a:p>
                  </a:txBody>
                  <a:tcPr anchor="ctr" anchorCtr="1"/>
                </a:tc>
              </a:tr>
            </a:tbl>
          </a:graphicData>
        </a:graphic>
      </p:graphicFrame>
    </p:spTree>
    <p:extLst>
      <p:ext uri="{BB962C8B-B14F-4D97-AF65-F5344CB8AC3E}">
        <p14:creationId xmlns:p14="http://schemas.microsoft.com/office/powerpoint/2010/main" xmlns="" val="257573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3" name="TextBox 2"/>
          <p:cNvSpPr txBox="1"/>
          <p:nvPr/>
        </p:nvSpPr>
        <p:spPr>
          <a:xfrm>
            <a:off x="484187" y="332656"/>
            <a:ext cx="8048253"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热史模拟</a:t>
            </a:r>
            <a:r>
              <a:rPr lang="en-US" altLang="zh-CN" sz="39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磷灰石裂变径迹测试测试结果</a:t>
            </a:r>
            <a:endParaRPr lang="en-US" altLang="zh-CN" sz="3200" dirty="0" smtClean="0">
              <a:solidFill>
                <a:schemeClr val="bg1"/>
              </a:solidFill>
              <a:latin typeface="黑体" pitchFamily="49" charset="-122"/>
              <a:ea typeface="黑体" pitchFamily="49"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5576" y="1335487"/>
            <a:ext cx="7416824" cy="4685801"/>
          </a:xfrm>
          <a:prstGeom prst="rect">
            <a:avLst/>
          </a:prstGeom>
          <a:noFill/>
        </p:spPr>
      </p:pic>
      <p:sp>
        <p:nvSpPr>
          <p:cNvPr id="5" name="矩形 4"/>
          <p:cNvSpPr/>
          <p:nvPr/>
        </p:nvSpPr>
        <p:spPr>
          <a:xfrm>
            <a:off x="2627784" y="6217567"/>
            <a:ext cx="2787943" cy="307777"/>
          </a:xfrm>
          <a:prstGeom prst="rect">
            <a:avLst/>
          </a:prstGeom>
        </p:spPr>
        <p:txBody>
          <a:bodyPr wrap="none">
            <a:spAutoFit/>
          </a:bodyPr>
          <a:lstStyle/>
          <a:p>
            <a:r>
              <a:rPr lang="zh-CN" altLang="en-US" sz="1400" dirty="0">
                <a:latin typeface="黑体" pitchFamily="49" charset="-122"/>
                <a:ea typeface="黑体" pitchFamily="49" charset="-122"/>
              </a:rPr>
              <a:t>磷灰石单颗粒年龄</a:t>
            </a:r>
            <a:r>
              <a:rPr lang="en-US" altLang="zh-CN" sz="1400" dirty="0">
                <a:latin typeface="黑体" pitchFamily="49" charset="-122"/>
                <a:ea typeface="黑体" pitchFamily="49" charset="-122"/>
              </a:rPr>
              <a:t>-</a:t>
            </a:r>
            <a:r>
              <a:rPr lang="en-US" altLang="zh-CN" sz="1400" dirty="0" err="1">
                <a:latin typeface="黑体" pitchFamily="49" charset="-122"/>
                <a:ea typeface="黑体" pitchFamily="49" charset="-122"/>
              </a:rPr>
              <a:t>Dpar</a:t>
            </a:r>
            <a:r>
              <a:rPr lang="zh-CN" altLang="en-US" sz="1400" dirty="0">
                <a:latin typeface="黑体" pitchFamily="49" charset="-122"/>
                <a:ea typeface="黑体" pitchFamily="49" charset="-122"/>
              </a:rPr>
              <a:t>值关系图</a:t>
            </a:r>
          </a:p>
        </p:txBody>
      </p:sp>
    </p:spTree>
    <p:extLst>
      <p:ext uri="{BB962C8B-B14F-4D97-AF65-F5344CB8AC3E}">
        <p14:creationId xmlns:p14="http://schemas.microsoft.com/office/powerpoint/2010/main" xmlns="" val="36577323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7040140"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热史模拟</a:t>
            </a:r>
            <a:r>
              <a:rPr lang="en-US" altLang="zh-CN" sz="39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锆石</a:t>
            </a:r>
            <a:r>
              <a:rPr lang="en-US" altLang="zh-CN" sz="3200" dirty="0" smtClean="0">
                <a:solidFill>
                  <a:schemeClr val="bg1"/>
                </a:solidFill>
                <a:latin typeface="黑体" pitchFamily="49" charset="-122"/>
                <a:ea typeface="黑体" pitchFamily="49" charset="-122"/>
              </a:rPr>
              <a:t>(U-</a:t>
            </a:r>
            <a:r>
              <a:rPr lang="en-US" altLang="zh-CN" sz="3200" dirty="0" err="1" smtClean="0">
                <a:solidFill>
                  <a:schemeClr val="bg1"/>
                </a:solidFill>
                <a:latin typeface="黑体" pitchFamily="49" charset="-122"/>
                <a:ea typeface="黑体" pitchFamily="49" charset="-122"/>
              </a:rPr>
              <a:t>Th</a:t>
            </a:r>
            <a:r>
              <a:rPr lang="en-US" altLang="zh-CN" sz="3200" dirty="0">
                <a:solidFill>
                  <a:schemeClr val="bg1"/>
                </a:solidFill>
                <a:latin typeface="黑体" pitchFamily="49" charset="-122"/>
                <a:ea typeface="黑体" pitchFamily="49" charset="-122"/>
              </a:rPr>
              <a:t>)</a:t>
            </a:r>
            <a:r>
              <a:rPr lang="en-US" altLang="zh-CN" sz="3200" dirty="0" smtClean="0">
                <a:solidFill>
                  <a:schemeClr val="bg1"/>
                </a:solidFill>
                <a:latin typeface="黑体" pitchFamily="49" charset="-122"/>
                <a:ea typeface="黑体" pitchFamily="49" charset="-122"/>
              </a:rPr>
              <a:t>/He</a:t>
            </a:r>
            <a:r>
              <a:rPr lang="zh-CN" altLang="en-US" sz="3200" dirty="0" smtClean="0">
                <a:solidFill>
                  <a:schemeClr val="bg1"/>
                </a:solidFill>
                <a:latin typeface="黑体" pitchFamily="49" charset="-122"/>
                <a:ea typeface="黑体" pitchFamily="49" charset="-122"/>
              </a:rPr>
              <a:t>测试结果</a:t>
            </a:r>
            <a:endParaRPr lang="en-US" altLang="zh-CN" sz="3200" dirty="0" smtClean="0">
              <a:solidFill>
                <a:schemeClr val="bg1"/>
              </a:solidFill>
              <a:latin typeface="黑体" pitchFamily="49" charset="-122"/>
              <a:ea typeface="黑体" pitchFamily="49" charset="-122"/>
            </a:endParaRPr>
          </a:p>
        </p:txBody>
      </p:sp>
      <p:sp>
        <p:nvSpPr>
          <p:cNvPr id="3" name="矩形 2"/>
          <p:cNvSpPr/>
          <p:nvPr/>
        </p:nvSpPr>
        <p:spPr>
          <a:xfrm>
            <a:off x="2300050" y="6230942"/>
            <a:ext cx="4572000" cy="523220"/>
          </a:xfrm>
          <a:prstGeom prst="rect">
            <a:avLst/>
          </a:prstGeom>
        </p:spPr>
        <p:txBody>
          <a:bodyPr>
            <a:spAutoFit/>
          </a:bodyPr>
          <a:lstStyle/>
          <a:p>
            <a:pPr algn="ctr"/>
            <a:r>
              <a:rPr lang="en-US" altLang="zh-CN" sz="1400" dirty="0" err="1">
                <a:latin typeface="Times New Roman" pitchFamily="18" charset="0"/>
                <a:ea typeface="黑体" pitchFamily="49" charset="-122"/>
                <a:cs typeface="Times New Roman" pitchFamily="18" charset="0"/>
              </a:rPr>
              <a:t>eU</a:t>
            </a:r>
            <a:r>
              <a:rPr lang="zh-CN" altLang="zh-CN" sz="1400" dirty="0">
                <a:latin typeface="黑体" pitchFamily="49" charset="-122"/>
                <a:ea typeface="黑体" pitchFamily="49" charset="-122"/>
                <a:cs typeface="Times New Roman" pitchFamily="18" charset="0"/>
              </a:rPr>
              <a:t>与锆石</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U-</a:t>
            </a:r>
            <a:r>
              <a:rPr lang="en-US" altLang="zh-CN" sz="1400" dirty="0" err="1">
                <a:latin typeface="Times New Roman" pitchFamily="18" charset="0"/>
                <a:ea typeface="黑体" pitchFamily="49" charset="-122"/>
                <a:cs typeface="Times New Roman" pitchFamily="18" charset="0"/>
              </a:rPr>
              <a:t>Th</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/He</a:t>
            </a:r>
            <a:r>
              <a:rPr lang="zh-CN" altLang="zh-CN" sz="1400" dirty="0">
                <a:latin typeface="黑体" pitchFamily="49" charset="-122"/>
                <a:ea typeface="黑体" pitchFamily="49" charset="-122"/>
                <a:cs typeface="Times New Roman" pitchFamily="18" charset="0"/>
              </a:rPr>
              <a:t>年龄关系</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a</a:t>
            </a:r>
            <a:r>
              <a:rPr lang="zh-CN" altLang="zh-CN" sz="1400" dirty="0">
                <a:latin typeface="Times New Roman" pitchFamily="18" charset="0"/>
                <a:ea typeface="黑体" pitchFamily="49" charset="-122"/>
                <a:cs typeface="Times New Roman" pitchFamily="18" charset="0"/>
              </a:rPr>
              <a:t>）</a:t>
            </a:r>
            <a:r>
              <a:rPr lang="zh-CN" altLang="zh-CN" sz="1400" dirty="0">
                <a:latin typeface="黑体" pitchFamily="49" charset="-122"/>
                <a:ea typeface="黑体" pitchFamily="49" charset="-122"/>
                <a:cs typeface="Times New Roman" pitchFamily="18" charset="0"/>
              </a:rPr>
              <a:t>；颗粒半径与锆石</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U-</a:t>
            </a:r>
            <a:r>
              <a:rPr lang="en-US" altLang="zh-CN" sz="1400" dirty="0" err="1">
                <a:latin typeface="Times New Roman" pitchFamily="18" charset="0"/>
                <a:ea typeface="黑体" pitchFamily="49" charset="-122"/>
                <a:cs typeface="Times New Roman" pitchFamily="18" charset="0"/>
              </a:rPr>
              <a:t>Th</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/He</a:t>
            </a:r>
            <a:r>
              <a:rPr lang="zh-CN" altLang="zh-CN" sz="1400" dirty="0">
                <a:latin typeface="黑体" pitchFamily="49" charset="-122"/>
                <a:ea typeface="黑体" pitchFamily="49" charset="-122"/>
                <a:cs typeface="Times New Roman" pitchFamily="18" charset="0"/>
              </a:rPr>
              <a:t>年龄关系</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b</a:t>
            </a:r>
            <a:r>
              <a:rPr lang="zh-CN" altLang="zh-CN" sz="1400" dirty="0">
                <a:latin typeface="Times New Roman" pitchFamily="18" charset="0"/>
                <a:ea typeface="黑体" pitchFamily="49" charset="-122"/>
                <a:cs typeface="Times New Roman" pitchFamily="18" charset="0"/>
              </a:rPr>
              <a:t>）</a:t>
            </a:r>
            <a:endParaRPr lang="zh-CN" altLang="en-US" sz="1400" dirty="0">
              <a:latin typeface="Times New Roman" pitchFamily="18" charset="0"/>
              <a:ea typeface="黑体" pitchFamily="49" charset="-122"/>
              <a:cs typeface="Times New Roman" pitchFamily="18" charset="0"/>
            </a:endParaRPr>
          </a:p>
        </p:txBody>
      </p:sp>
      <p:sp>
        <p:nvSpPr>
          <p:cNvPr id="7" name="矩形 6"/>
          <p:cNvSpPr/>
          <p:nvPr/>
        </p:nvSpPr>
        <p:spPr>
          <a:xfrm>
            <a:off x="6727788" y="2719327"/>
            <a:ext cx="1593080" cy="348813"/>
          </a:xfrm>
          <a:prstGeom prst="rect">
            <a:avLst/>
          </a:prstGeom>
        </p:spPr>
        <p:txBody>
          <a:bodyPr wrap="square">
            <a:spAutoFit/>
          </a:bodyPr>
          <a:lstStyle/>
          <a:p>
            <a:pPr lvl="0" fontAlgn="base">
              <a:lnSpc>
                <a:spcPts val="2000"/>
              </a:lnSpc>
              <a:spcBef>
                <a:spcPct val="0"/>
              </a:spcBef>
              <a:spcAft>
                <a:spcPct val="0"/>
              </a:spcAft>
            </a:pPr>
            <a:r>
              <a:rPr lang="en-US" altLang="zh-CN" sz="1400" dirty="0" err="1" smtClean="0">
                <a:latin typeface="Times New Roman" pitchFamily="18" charset="0"/>
                <a:ea typeface="黑体" pitchFamily="49" charset="-122"/>
                <a:cs typeface="Times New Roman" pitchFamily="18" charset="0"/>
              </a:rPr>
              <a:t>eU</a:t>
            </a:r>
            <a:r>
              <a:rPr lang="en-US" altLang="zh-CN" sz="1400" dirty="0" smtClean="0">
                <a:latin typeface="Times New Roman" pitchFamily="18" charset="0"/>
                <a:ea typeface="黑体" pitchFamily="49" charset="-122"/>
                <a:cs typeface="Times New Roman" pitchFamily="18" charset="0"/>
              </a:rPr>
              <a:t>=U+0.235Th</a:t>
            </a:r>
            <a:endParaRPr lang="en-US" altLang="zh-CN" sz="1400" dirty="0">
              <a:latin typeface="Times New Roman" pitchFamily="18" charset="0"/>
              <a:ea typeface="黑体" pitchFamily="49" charset="-122"/>
              <a:cs typeface="Times New Roman" pitchFamily="18" charset="0"/>
            </a:endParaRPr>
          </a:p>
        </p:txBody>
      </p:sp>
      <p:sp>
        <p:nvSpPr>
          <p:cNvPr id="8" name="矩形 7"/>
          <p:cNvSpPr/>
          <p:nvPr/>
        </p:nvSpPr>
        <p:spPr>
          <a:xfrm>
            <a:off x="-2052736" y="332656"/>
            <a:ext cx="1998328" cy="7417415"/>
          </a:xfrm>
          <a:prstGeom prst="rect">
            <a:avLst/>
          </a:prstGeom>
        </p:spPr>
        <p:txBody>
          <a:bodyPr wrap="square">
            <a:spAutoFit/>
          </a:bodyPr>
          <a:lstStyle/>
          <a:p>
            <a:pPr lvl="0" fontAlgn="base">
              <a:spcBef>
                <a:spcPct val="0"/>
              </a:spcBef>
              <a:spcAft>
                <a:spcPct val="0"/>
              </a:spcAft>
            </a:pPr>
            <a:r>
              <a:rPr lang="en-US" altLang="zh-CN" sz="1400" dirty="0" smtClean="0">
                <a:latin typeface="黑体" pitchFamily="49" charset="-122"/>
                <a:ea typeface="黑体" pitchFamily="49" charset="-122"/>
                <a:cs typeface="Times New Roman" pitchFamily="18" charset="0"/>
              </a:rPr>
              <a:t>①</a:t>
            </a:r>
            <a:r>
              <a:rPr lang="zh-CN" altLang="en-US" sz="1400" dirty="0" smtClean="0">
                <a:latin typeface="黑体" pitchFamily="49" charset="-122"/>
                <a:ea typeface="黑体" pitchFamily="49" charset="-122"/>
                <a:cs typeface="Times New Roman" pitchFamily="18" charset="0"/>
              </a:rPr>
              <a:t>研究表明（</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年龄与</a:t>
            </a:r>
            <a:r>
              <a:rPr lang="en-US" altLang="zh-CN" sz="1400" dirty="0" err="1" smtClean="0">
                <a:latin typeface="黑体" pitchFamily="49" charset="-122"/>
                <a:ea typeface="黑体" pitchFamily="49" charset="-122"/>
                <a:cs typeface="Times New Roman" pitchFamily="18" charset="0"/>
              </a:rPr>
              <a:t>eU</a:t>
            </a:r>
            <a:r>
              <a:rPr lang="zh-CN" altLang="en-US" sz="1400" dirty="0" smtClean="0">
                <a:latin typeface="黑体" pitchFamily="49" charset="-122"/>
                <a:ea typeface="黑体" pitchFamily="49" charset="-122"/>
                <a:cs typeface="Times New Roman" pitchFamily="18" charset="0"/>
              </a:rPr>
              <a:t>浓度呈正相关关系时，说明年龄测试值受辐射损伤影响明显，且认为具有低的</a:t>
            </a:r>
            <a:r>
              <a:rPr lang="en-US" altLang="zh-CN" sz="1400" dirty="0" smtClean="0">
                <a:latin typeface="黑体" pitchFamily="49" charset="-122"/>
                <a:ea typeface="黑体" pitchFamily="49" charset="-122"/>
                <a:cs typeface="Times New Roman" pitchFamily="18" charset="0"/>
              </a:rPr>
              <a:t>U</a:t>
            </a:r>
            <a:r>
              <a:rPr lang="zh-CN" altLang="en-US" sz="1400" dirty="0" smtClean="0">
                <a:latin typeface="黑体" pitchFamily="49" charset="-122"/>
                <a:ea typeface="黑体" pitchFamily="49" charset="-122"/>
                <a:cs typeface="Times New Roman" pitchFamily="18" charset="0"/>
              </a:rPr>
              <a:t>含量（</a:t>
            </a:r>
            <a:r>
              <a:rPr lang="en-US" altLang="zh-CN" sz="1400" dirty="0" smtClean="0">
                <a:latin typeface="黑体" pitchFamily="49" charset="-122"/>
                <a:ea typeface="黑体" pitchFamily="49" charset="-122"/>
                <a:cs typeface="Times New Roman" pitchFamily="18" charset="0"/>
              </a:rPr>
              <a:t>~100ppm</a:t>
            </a:r>
            <a:r>
              <a:rPr lang="zh-CN" altLang="en-US" sz="1400" dirty="0" smtClean="0">
                <a:latin typeface="黑体" pitchFamily="49" charset="-122"/>
                <a:ea typeface="黑体" pitchFamily="49" charset="-122"/>
                <a:cs typeface="Times New Roman" pitchFamily="18" charset="0"/>
              </a:rPr>
              <a:t>）和具有高的</a:t>
            </a:r>
            <a:r>
              <a:rPr lang="en-US" altLang="zh-CN" sz="1400" dirty="0" smtClean="0">
                <a:latin typeface="黑体" pitchFamily="49" charset="-122"/>
                <a:ea typeface="黑体" pitchFamily="49" charset="-122"/>
                <a:cs typeface="Times New Roman" pitchFamily="18" charset="0"/>
              </a:rPr>
              <a:t>U</a:t>
            </a:r>
            <a:r>
              <a:rPr lang="zh-CN" altLang="en-US" sz="1400" dirty="0" smtClean="0">
                <a:latin typeface="黑体" pitchFamily="49" charset="-122"/>
                <a:ea typeface="黑体" pitchFamily="49" charset="-122"/>
                <a:cs typeface="Times New Roman" pitchFamily="18" charset="0"/>
              </a:rPr>
              <a:t>含量（</a:t>
            </a:r>
            <a:r>
              <a:rPr lang="en-US" altLang="zh-CN" sz="1400" dirty="0" smtClean="0">
                <a:latin typeface="黑体" pitchFamily="49" charset="-122"/>
                <a:ea typeface="黑体" pitchFamily="49" charset="-122"/>
                <a:cs typeface="Times New Roman" pitchFamily="18" charset="0"/>
              </a:rPr>
              <a:t>~900ppm</a:t>
            </a:r>
            <a:r>
              <a:rPr lang="zh-CN" altLang="en-US" sz="1400" dirty="0" smtClean="0">
                <a:latin typeface="黑体" pitchFamily="49" charset="-122"/>
                <a:ea typeface="黑体" pitchFamily="49" charset="-122"/>
                <a:cs typeface="Times New Roman" pitchFamily="18" charset="0"/>
              </a:rPr>
              <a:t>）的锆石显示出完全相同的辐射损伤，在本次测量的样品锆石（</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年龄与</a:t>
            </a:r>
            <a:r>
              <a:rPr lang="en-US" altLang="zh-CN" sz="1400" dirty="0" err="1" smtClean="0">
                <a:latin typeface="黑体" pitchFamily="49" charset="-122"/>
                <a:ea typeface="黑体" pitchFamily="49" charset="-122"/>
                <a:cs typeface="Times New Roman" pitchFamily="18" charset="0"/>
              </a:rPr>
              <a:t>eU</a:t>
            </a:r>
            <a:r>
              <a:rPr lang="zh-CN" altLang="en-US" sz="1400" dirty="0" smtClean="0">
                <a:latin typeface="黑体" pitchFamily="49" charset="-122"/>
                <a:ea typeface="黑体" pitchFamily="49" charset="-122"/>
                <a:cs typeface="Times New Roman" pitchFamily="18" charset="0"/>
              </a:rPr>
              <a:t>浓度关系可知，所有样品两者关系均呈负相关关系，因此样品年龄分散与辐射损伤相关性不大，但测量锆石（</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年龄受</a:t>
            </a:r>
            <a:r>
              <a:rPr lang="en-US" altLang="zh-CN" sz="1400" dirty="0" err="1" smtClean="0">
                <a:latin typeface="黑体" pitchFamily="49" charset="-122"/>
                <a:ea typeface="黑体" pitchFamily="49" charset="-122"/>
                <a:cs typeface="Times New Roman" pitchFamily="18" charset="0"/>
              </a:rPr>
              <a:t>eU</a:t>
            </a:r>
            <a:r>
              <a:rPr lang="zh-CN" altLang="en-US" sz="1400" dirty="0" smtClean="0">
                <a:latin typeface="黑体" pitchFamily="49" charset="-122"/>
                <a:ea typeface="黑体" pitchFamily="49" charset="-122"/>
                <a:cs typeface="Times New Roman" pitchFamily="18" charset="0"/>
              </a:rPr>
              <a:t>浓度影响；</a:t>
            </a:r>
            <a:endParaRPr lang="en-US" altLang="zh-CN" sz="1400" dirty="0" smtClean="0">
              <a:latin typeface="黑体" pitchFamily="49" charset="-122"/>
              <a:ea typeface="黑体" pitchFamily="49" charset="-122"/>
              <a:cs typeface="Times New Roman" pitchFamily="18" charset="0"/>
            </a:endParaRPr>
          </a:p>
          <a:p>
            <a:pPr lvl="0" fontAlgn="base">
              <a:spcBef>
                <a:spcPct val="0"/>
              </a:spcBef>
              <a:spcAft>
                <a:spcPct val="0"/>
              </a:spcAft>
            </a:pPr>
            <a:r>
              <a:rPr lang="zh-CN" altLang="en-US" sz="1400" dirty="0" smtClean="0">
                <a:latin typeface="黑体" pitchFamily="49" charset="-122"/>
                <a:ea typeface="黑体" pitchFamily="49" charset="-122"/>
                <a:cs typeface="Times New Roman" pitchFamily="18" charset="0"/>
              </a:rPr>
              <a:t>②由本次测量的锆石（</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年龄与颗粒半径关系可知，</a:t>
            </a:r>
            <a:r>
              <a:rPr lang="en-US" altLang="zh-CN" sz="1400" dirty="0" smtClean="0">
                <a:latin typeface="黑体" pitchFamily="49" charset="-122"/>
                <a:ea typeface="黑体" pitchFamily="49" charset="-122"/>
                <a:cs typeface="Times New Roman" pitchFamily="18" charset="0"/>
              </a:rPr>
              <a:t>THG-4</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SG-3</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LF06</a:t>
            </a:r>
            <a:r>
              <a:rPr lang="zh-CN" altLang="en-US" sz="1400" dirty="0" smtClean="0">
                <a:latin typeface="黑体" pitchFamily="49" charset="-122"/>
                <a:ea typeface="黑体" pitchFamily="49" charset="-122"/>
                <a:cs typeface="Times New Roman" pitchFamily="18" charset="0"/>
              </a:rPr>
              <a:t>样品锆石（</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年龄与颗粒半径呈正相关，而</a:t>
            </a:r>
            <a:r>
              <a:rPr lang="en-US" altLang="zh-CN" sz="1400" dirty="0" smtClean="0">
                <a:latin typeface="黑体" pitchFamily="49" charset="-122"/>
                <a:ea typeface="黑体" pitchFamily="49" charset="-122"/>
                <a:cs typeface="Times New Roman" pitchFamily="18" charset="0"/>
              </a:rPr>
              <a:t>THG-1</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THG-8</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SG-4</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SG-9</a:t>
            </a:r>
            <a:r>
              <a:rPr lang="zh-CN" altLang="en-US" sz="1400" dirty="0" smtClean="0">
                <a:latin typeface="黑体" pitchFamily="49" charset="-122"/>
                <a:ea typeface="黑体" pitchFamily="49" charset="-122"/>
                <a:cs typeface="Times New Roman" pitchFamily="18" charset="0"/>
              </a:rPr>
              <a:t>样品（</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年龄与颗粒半径呈负相关，表明样品年龄分散可能与颗粒半径有关；③当颗粒内</a:t>
            </a:r>
            <a:r>
              <a:rPr lang="en-US" altLang="zh-CN" sz="1400" dirty="0" err="1" smtClean="0">
                <a:latin typeface="黑体" pitchFamily="49" charset="-122"/>
                <a:ea typeface="黑体" pitchFamily="49" charset="-122"/>
                <a:cs typeface="Times New Roman" pitchFamily="18" charset="0"/>
              </a:rPr>
              <a:t>eU</a:t>
            </a:r>
            <a:r>
              <a:rPr lang="zh-CN" altLang="en-US" sz="1400" dirty="0" smtClean="0">
                <a:latin typeface="黑体" pitchFamily="49" charset="-122"/>
                <a:ea typeface="黑体" pitchFamily="49" charset="-122"/>
                <a:cs typeface="Times New Roman" pitchFamily="18" charset="0"/>
              </a:rPr>
              <a:t>浓度小于</a:t>
            </a:r>
            <a:r>
              <a:rPr lang="en-US" altLang="zh-CN" sz="1400" dirty="0" smtClean="0">
                <a:latin typeface="黑体" pitchFamily="49" charset="-122"/>
                <a:ea typeface="黑体" pitchFamily="49" charset="-122"/>
                <a:cs typeface="Times New Roman" pitchFamily="18" charset="0"/>
              </a:rPr>
              <a:t>5ppm</a:t>
            </a:r>
            <a:r>
              <a:rPr lang="zh-CN" altLang="en-US" sz="1400" dirty="0" smtClean="0">
                <a:latin typeface="黑体" pitchFamily="49" charset="-122"/>
                <a:ea typeface="黑体" pitchFamily="49" charset="-122"/>
                <a:cs typeface="Times New Roman" pitchFamily="18" charset="0"/>
              </a:rPr>
              <a:t>时，</a:t>
            </a:r>
            <a:r>
              <a:rPr lang="en-US" altLang="zh-CN" sz="1400" dirty="0" smtClean="0">
                <a:latin typeface="黑体" pitchFamily="49" charset="-122"/>
                <a:ea typeface="黑体" pitchFamily="49" charset="-122"/>
                <a:cs typeface="Times New Roman" pitchFamily="18" charset="0"/>
              </a:rPr>
              <a:t>U</a:t>
            </a:r>
            <a:r>
              <a:rPr lang="zh-CN" altLang="en-US" sz="1400" dirty="0" smtClean="0">
                <a:latin typeface="黑体" pitchFamily="49" charset="-122"/>
                <a:ea typeface="黑体" pitchFamily="49" charset="-122"/>
                <a:cs typeface="Times New Roman" pitchFamily="18" charset="0"/>
              </a:rPr>
              <a:t>和</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的植入效应明显，本次测量各分散年龄样品的</a:t>
            </a:r>
            <a:r>
              <a:rPr lang="en-US" altLang="zh-CN" sz="1400" dirty="0" err="1" smtClean="0">
                <a:latin typeface="黑体" pitchFamily="49" charset="-122"/>
                <a:ea typeface="黑体" pitchFamily="49" charset="-122"/>
                <a:cs typeface="Times New Roman" pitchFamily="18" charset="0"/>
              </a:rPr>
              <a:t>eU</a:t>
            </a:r>
            <a:r>
              <a:rPr lang="zh-CN" altLang="en-US" sz="1400" dirty="0" smtClean="0">
                <a:latin typeface="黑体" pitchFamily="49" charset="-122"/>
                <a:ea typeface="黑体" pitchFamily="49" charset="-122"/>
                <a:cs typeface="Times New Roman" pitchFamily="18" charset="0"/>
              </a:rPr>
              <a:t>远远大于</a:t>
            </a:r>
            <a:r>
              <a:rPr lang="en-US" altLang="zh-CN" sz="1400" dirty="0" smtClean="0">
                <a:latin typeface="黑体" pitchFamily="49" charset="-122"/>
                <a:ea typeface="黑体" pitchFamily="49" charset="-122"/>
                <a:cs typeface="Times New Roman" pitchFamily="18" charset="0"/>
              </a:rPr>
              <a:t>5ppm</a:t>
            </a:r>
            <a:r>
              <a:rPr lang="zh-CN" altLang="en-US" sz="1400" dirty="0" smtClean="0">
                <a:latin typeface="黑体" pitchFamily="49" charset="-122"/>
                <a:ea typeface="黑体" pitchFamily="49" charset="-122"/>
                <a:cs typeface="Times New Roman" pitchFamily="18" charset="0"/>
              </a:rPr>
              <a:t>，因此西山样品年龄不受此因素影响</a:t>
            </a:r>
            <a:r>
              <a:rPr lang="zh-CN" altLang="en-US" sz="1400" dirty="0" smtClean="0">
                <a:latin typeface="黑体" pitchFamily="49" charset="-122"/>
                <a:ea typeface="黑体" pitchFamily="49" charset="-122"/>
                <a:cs typeface="宋体" pitchFamily="2" charset="-122"/>
              </a:rPr>
              <a:t> </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1560" y="3494240"/>
            <a:ext cx="8115071" cy="26553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2" name="表格 1"/>
          <p:cNvGraphicFramePr>
            <a:graphicFrameLocks noGrp="1"/>
          </p:cNvGraphicFramePr>
          <p:nvPr>
            <p:extLst>
              <p:ext uri="{D42A27DB-BD31-4B8C-83A1-F6EECF244321}">
                <p14:modId xmlns:p14="http://schemas.microsoft.com/office/powerpoint/2010/main" xmlns="" val="2351266734"/>
              </p:ext>
            </p:extLst>
          </p:nvPr>
        </p:nvGraphicFramePr>
        <p:xfrm>
          <a:off x="611560" y="1582082"/>
          <a:ext cx="5544616" cy="1400552"/>
        </p:xfrm>
        <a:graphic>
          <a:graphicData uri="http://schemas.openxmlformats.org/drawingml/2006/table">
            <a:tbl>
              <a:tblPr>
                <a:tableStyleId>{2D5ABB26-0587-4C30-8999-92F81FD0307C}</a:tableStyleId>
              </a:tblPr>
              <a:tblGrid>
                <a:gridCol w="1008112"/>
                <a:gridCol w="1224136"/>
                <a:gridCol w="1800200"/>
                <a:gridCol w="1512168"/>
              </a:tblGrid>
              <a:tr h="370840">
                <a:tc gridSpan="2">
                  <a:txBody>
                    <a:bodyPr/>
                    <a:lstStyle/>
                    <a:p>
                      <a:pPr algn="ctr">
                        <a:lnSpc>
                          <a:spcPct val="100000"/>
                        </a:lnSpc>
                      </a:pPr>
                      <a:r>
                        <a:rPr lang="zh-CN" altLang="en-US" sz="1400" dirty="0" smtClean="0">
                          <a:latin typeface="Times New Roman" pitchFamily="18" charset="0"/>
                          <a:cs typeface="Times New Roman" pitchFamily="18" charset="0"/>
                        </a:rPr>
                        <a:t>辐射损伤</a:t>
                      </a:r>
                      <a:endParaRPr lang="zh-CN" altLang="en-US" sz="1400" dirty="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Times New Roman" pitchFamily="18" charset="0"/>
                          <a:cs typeface="Times New Roman" pitchFamily="18" charset="0"/>
                        </a:rPr>
                        <a:t>U</a:t>
                      </a:r>
                      <a:r>
                        <a:rPr lang="zh-CN" altLang="en-US" sz="1400" dirty="0" smtClean="0">
                          <a:latin typeface="Times New Roman" pitchFamily="18" charset="0"/>
                          <a:cs typeface="Times New Roman" pitchFamily="18" charset="0"/>
                        </a:rPr>
                        <a:t>和</a:t>
                      </a:r>
                      <a:r>
                        <a:rPr lang="en-US" altLang="zh-CN" sz="1400" dirty="0" err="1" smtClean="0">
                          <a:latin typeface="Times New Roman" pitchFamily="18" charset="0"/>
                          <a:cs typeface="Times New Roman" pitchFamily="18" charset="0"/>
                        </a:rPr>
                        <a:t>Th</a:t>
                      </a:r>
                      <a:r>
                        <a:rPr lang="zh-CN" altLang="en-US" sz="1400" dirty="0" smtClean="0">
                          <a:latin typeface="Times New Roman" pitchFamily="18" charset="0"/>
                          <a:cs typeface="Times New Roman" pitchFamily="18" charset="0"/>
                        </a:rPr>
                        <a:t>的植入效应</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zh-CN" altLang="en-US" sz="1400" dirty="0" smtClean="0">
                          <a:latin typeface="Times New Roman" pitchFamily="18" charset="0"/>
                          <a:cs typeface="Times New Roman" pitchFamily="18" charset="0"/>
                        </a:rPr>
                        <a:t>颗粒大小</a:t>
                      </a:r>
                      <a:endParaRPr lang="zh-CN" altLang="en-US" sz="1400" dirty="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lnSpc>
                          <a:spcPct val="100000"/>
                        </a:lnSpc>
                      </a:pPr>
                      <a:r>
                        <a:rPr lang="en-US" altLang="zh-CN" sz="1400" dirty="0" err="1" smtClean="0">
                          <a:latin typeface="Times New Roman" pitchFamily="18" charset="0"/>
                          <a:cs typeface="Times New Roman" pitchFamily="18" charset="0"/>
                        </a:rPr>
                        <a:t>eU</a:t>
                      </a:r>
                      <a:endParaRPr lang="zh-CN" altLang="en-US" sz="1400" dirty="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Times New Roman" pitchFamily="18" charset="0"/>
                          <a:cs typeface="Times New Roman" pitchFamily="18" charset="0"/>
                        </a:rPr>
                        <a:t>U</a:t>
                      </a:r>
                      <a:endParaRPr lang="zh-CN" altLang="en-US" sz="1400" dirty="0" smtClean="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smtClean="0">
                          <a:latin typeface="Times New Roman" pitchFamily="18" charset="0"/>
                          <a:cs typeface="Times New Roman" pitchFamily="18" charset="0"/>
                        </a:rPr>
                        <a:t>eU</a:t>
                      </a:r>
                      <a:endParaRPr lang="zh-CN" altLang="en-US" sz="1400" dirty="0" smtClean="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Times New Roman" pitchFamily="18" charset="0"/>
                          <a:cs typeface="Times New Roman" pitchFamily="18" charset="0"/>
                        </a:rPr>
                        <a:t>尽量选大</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8872">
                <a:tc>
                  <a:txBody>
                    <a:bodyPr/>
                    <a:lstStyle/>
                    <a:p>
                      <a:pPr algn="ctr">
                        <a:lnSpc>
                          <a:spcPct val="100000"/>
                        </a:lnSpc>
                      </a:pPr>
                      <a:r>
                        <a:rPr lang="en-US" altLang="zh-CN" sz="1400" dirty="0" err="1" smtClean="0">
                          <a:latin typeface="Times New Roman" pitchFamily="18" charset="0"/>
                          <a:cs typeface="Times New Roman" pitchFamily="18" charset="0"/>
                        </a:rPr>
                        <a:t>eU</a:t>
                      </a:r>
                      <a:r>
                        <a:rPr lang="zh-CN" altLang="en-US" sz="1400" dirty="0" smtClean="0">
                          <a:latin typeface="Times New Roman" pitchFamily="18" charset="0"/>
                          <a:cs typeface="Times New Roman" pitchFamily="18" charset="0"/>
                        </a:rPr>
                        <a:t>与年龄呈正比</a:t>
                      </a:r>
                      <a:endParaRPr lang="zh-CN" altLang="en-US" sz="1400" dirty="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Times New Roman" pitchFamily="18" charset="0"/>
                          <a:cs typeface="Times New Roman" pitchFamily="18" charset="0"/>
                        </a:rPr>
                        <a:t>100~900ppm</a:t>
                      </a:r>
                      <a:endParaRPr lang="zh-CN" altLang="en-US" sz="1400" dirty="0" smtClean="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Times New Roman" pitchFamily="18" charset="0"/>
                          <a:cs typeface="Times New Roman" pitchFamily="18" charset="0"/>
                        </a:rPr>
                        <a:t>&gt;5ppm</a:t>
                      </a:r>
                      <a:endParaRPr lang="zh-CN" altLang="en-US" sz="1400" dirty="0" smtClean="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smtClean="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1619672" y="1164620"/>
            <a:ext cx="2249334" cy="307777"/>
          </a:xfrm>
          <a:prstGeom prst="rect">
            <a:avLst/>
          </a:prstGeom>
          <a:noFill/>
        </p:spPr>
        <p:txBody>
          <a:bodyPr wrap="none" rtlCol="0">
            <a:spAutoFit/>
          </a:bodyPr>
          <a:lstStyle/>
          <a:p>
            <a:r>
              <a:rPr lang="zh-CN" altLang="en-US" sz="1400" dirty="0" smtClean="0">
                <a:latin typeface="黑体" pitchFamily="49" charset="-122"/>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U-</a:t>
            </a:r>
            <a:r>
              <a:rPr lang="en-US" altLang="zh-CN" sz="1400" dirty="0" err="1">
                <a:latin typeface="Times New Roman" pitchFamily="18" charset="0"/>
                <a:ea typeface="黑体" pitchFamily="49" charset="-122"/>
                <a:cs typeface="Times New Roman" pitchFamily="18" charset="0"/>
              </a:rPr>
              <a:t>Th</a:t>
            </a:r>
            <a:r>
              <a:rPr lang="zh-CN" altLang="en-US" sz="1400" dirty="0" smtClean="0">
                <a:latin typeface="Times New Roman" pitchFamily="18" charset="0"/>
                <a:ea typeface="黑体" pitchFamily="49" charset="-122"/>
                <a:cs typeface="Times New Roman" pitchFamily="18" charset="0"/>
              </a:rPr>
              <a:t>）</a:t>
            </a:r>
            <a:r>
              <a:rPr lang="en-US" altLang="zh-CN" sz="1400" dirty="0" smtClean="0">
                <a:latin typeface="Times New Roman" pitchFamily="18" charset="0"/>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年龄选择标准</a:t>
            </a:r>
            <a:endParaRPr lang="zh-CN" altLang="en-US" sz="1400" dirty="0">
              <a:latin typeface="黑体" pitchFamily="49" charset="-122"/>
              <a:ea typeface="黑体" pitchFamily="49" charset="-122"/>
              <a:cs typeface="Times New Roman" pitchFamily="18" charset="0"/>
            </a:endParaRPr>
          </a:p>
        </p:txBody>
      </p:sp>
      <p:sp>
        <p:nvSpPr>
          <p:cNvPr id="9" name="椭圆 8"/>
          <p:cNvSpPr/>
          <p:nvPr/>
        </p:nvSpPr>
        <p:spPr>
          <a:xfrm>
            <a:off x="8028384" y="3717032"/>
            <a:ext cx="792088" cy="288032"/>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028384" y="5517232"/>
            <a:ext cx="792088" cy="288032"/>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28384" y="4437112"/>
            <a:ext cx="79208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380312" y="4653136"/>
            <a:ext cx="504056" cy="288032"/>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580112" y="4533884"/>
            <a:ext cx="432048" cy="288032"/>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149572" y="5217372"/>
            <a:ext cx="432048" cy="288032"/>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084168" y="4877544"/>
            <a:ext cx="432048" cy="2263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932040" y="5373216"/>
            <a:ext cx="432048" cy="1992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076056" y="5103872"/>
            <a:ext cx="432048" cy="197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331744" y="4437112"/>
            <a:ext cx="396044" cy="24078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630323" y="4725144"/>
            <a:ext cx="396044" cy="24078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094058" y="4990708"/>
            <a:ext cx="396044" cy="24078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259632" y="4089454"/>
            <a:ext cx="1296144" cy="128376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331640" y="4557506"/>
            <a:ext cx="432048" cy="8157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763688" y="5103872"/>
            <a:ext cx="1872208" cy="46860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75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4"/>
                                        </p:tgtEl>
                                      </p:cBhvr>
                                    </p:animEffect>
                                    <p:set>
                                      <p:cBhvr>
                                        <p:cTn id="45" dur="1" fill="hold">
                                          <p:stCondLst>
                                            <p:cond delay="499"/>
                                          </p:stCondLst>
                                        </p:cTn>
                                        <p:tgtEl>
                                          <p:spTgt spid="1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13"/>
                                        </p:tgtEl>
                                      </p:cBhvr>
                                    </p:animEffect>
                                    <p:set>
                                      <p:cBhvr>
                                        <p:cTn id="71" dur="1" fill="hold">
                                          <p:stCondLst>
                                            <p:cond delay="499"/>
                                          </p:stCondLst>
                                        </p:cTn>
                                        <p:tgtEl>
                                          <p:spTgt spid="1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9"/>
                                        </p:tgtEl>
                                      </p:cBhvr>
                                    </p:animEffect>
                                    <p:set>
                                      <p:cBhvr>
                                        <p:cTn id="77" dur="1" fill="hold">
                                          <p:stCondLst>
                                            <p:cond delay="499"/>
                                          </p:stCondLst>
                                        </p:cTn>
                                        <p:tgtEl>
                                          <p:spTgt spid="19"/>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additive="base">
                                        <p:cTn id="85" dur="500" fill="hold"/>
                                        <p:tgtEl>
                                          <p:spTgt spid="12"/>
                                        </p:tgtEl>
                                        <p:attrNameLst>
                                          <p:attrName>ppt_x</p:attrName>
                                        </p:attrNameLst>
                                      </p:cBhvr>
                                      <p:tavLst>
                                        <p:tav tm="0">
                                          <p:val>
                                            <p:strVal val="#ppt_x"/>
                                          </p:val>
                                        </p:tav>
                                        <p:tav tm="100000">
                                          <p:val>
                                            <p:strVal val="#ppt_x"/>
                                          </p:val>
                                        </p:tav>
                                      </p:tavLst>
                                    </p:anim>
                                    <p:anim calcmode="lin" valueType="num">
                                      <p:cBhvr additive="base">
                                        <p:cTn id="86" dur="500" fill="hold"/>
                                        <p:tgtEl>
                                          <p:spTgt spid="1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500" fill="hold"/>
                                        <p:tgtEl>
                                          <p:spTgt spid="21"/>
                                        </p:tgtEl>
                                        <p:attrNameLst>
                                          <p:attrName>ppt_x</p:attrName>
                                        </p:attrNameLst>
                                      </p:cBhvr>
                                      <p:tavLst>
                                        <p:tav tm="0">
                                          <p:val>
                                            <p:strVal val="#ppt_x"/>
                                          </p:val>
                                        </p:tav>
                                        <p:tav tm="100000">
                                          <p:val>
                                            <p:strVal val="#ppt_x"/>
                                          </p:val>
                                        </p:tav>
                                      </p:tavLst>
                                    </p:anim>
                                    <p:anim calcmode="lin" valueType="num">
                                      <p:cBhvr additive="base">
                                        <p:cTn id="94" dur="500" fill="hold"/>
                                        <p:tgtEl>
                                          <p:spTgt spid="2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7040140"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热史模拟</a:t>
            </a:r>
            <a:r>
              <a:rPr lang="en-US" altLang="zh-CN" sz="39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锆石</a:t>
            </a:r>
            <a:r>
              <a:rPr lang="en-US" altLang="zh-CN" sz="3200" dirty="0" smtClean="0">
                <a:solidFill>
                  <a:schemeClr val="bg1"/>
                </a:solidFill>
                <a:latin typeface="黑体" pitchFamily="49" charset="-122"/>
                <a:ea typeface="黑体" pitchFamily="49" charset="-122"/>
              </a:rPr>
              <a:t>(U-</a:t>
            </a:r>
            <a:r>
              <a:rPr lang="en-US" altLang="zh-CN" sz="3200" dirty="0" err="1" smtClean="0">
                <a:solidFill>
                  <a:schemeClr val="bg1"/>
                </a:solidFill>
                <a:latin typeface="黑体" pitchFamily="49" charset="-122"/>
                <a:ea typeface="黑体" pitchFamily="49" charset="-122"/>
              </a:rPr>
              <a:t>Th</a:t>
            </a:r>
            <a:r>
              <a:rPr lang="en-US" altLang="zh-CN" sz="3200" dirty="0">
                <a:solidFill>
                  <a:schemeClr val="bg1"/>
                </a:solidFill>
                <a:latin typeface="黑体" pitchFamily="49" charset="-122"/>
                <a:ea typeface="黑体" pitchFamily="49" charset="-122"/>
              </a:rPr>
              <a:t>)</a:t>
            </a:r>
            <a:r>
              <a:rPr lang="en-US" altLang="zh-CN" sz="3200" dirty="0" smtClean="0">
                <a:solidFill>
                  <a:schemeClr val="bg1"/>
                </a:solidFill>
                <a:latin typeface="黑体" pitchFamily="49" charset="-122"/>
                <a:ea typeface="黑体" pitchFamily="49" charset="-122"/>
              </a:rPr>
              <a:t>/He</a:t>
            </a:r>
            <a:r>
              <a:rPr lang="zh-CN" altLang="en-US" sz="3200" dirty="0" smtClean="0">
                <a:solidFill>
                  <a:schemeClr val="bg1"/>
                </a:solidFill>
                <a:latin typeface="黑体" pitchFamily="49" charset="-122"/>
                <a:ea typeface="黑体" pitchFamily="49" charset="-122"/>
              </a:rPr>
              <a:t>测试结果</a:t>
            </a:r>
            <a:endParaRPr lang="en-US" altLang="zh-CN" sz="3200" dirty="0" smtClean="0">
              <a:solidFill>
                <a:schemeClr val="bg1"/>
              </a:solidFill>
              <a:latin typeface="黑体" pitchFamily="49" charset="-122"/>
              <a:ea typeface="黑体" pitchFamily="49" charset="-122"/>
            </a:endParaRPr>
          </a:p>
        </p:txBody>
      </p:sp>
      <p:sp>
        <p:nvSpPr>
          <p:cNvPr id="3" name="矩形 2"/>
          <p:cNvSpPr/>
          <p:nvPr/>
        </p:nvSpPr>
        <p:spPr>
          <a:xfrm>
            <a:off x="2300050" y="6230942"/>
            <a:ext cx="4572000" cy="523220"/>
          </a:xfrm>
          <a:prstGeom prst="rect">
            <a:avLst/>
          </a:prstGeom>
        </p:spPr>
        <p:txBody>
          <a:bodyPr>
            <a:spAutoFit/>
          </a:bodyPr>
          <a:lstStyle/>
          <a:p>
            <a:pPr algn="ctr"/>
            <a:r>
              <a:rPr lang="en-US" altLang="zh-CN" sz="1400" dirty="0" err="1">
                <a:latin typeface="Times New Roman" pitchFamily="18" charset="0"/>
                <a:ea typeface="黑体" pitchFamily="49" charset="-122"/>
                <a:cs typeface="Times New Roman" pitchFamily="18" charset="0"/>
              </a:rPr>
              <a:t>eU</a:t>
            </a:r>
            <a:r>
              <a:rPr lang="zh-CN" altLang="zh-CN" sz="1400" dirty="0">
                <a:latin typeface="黑体" pitchFamily="49" charset="-122"/>
                <a:ea typeface="黑体" pitchFamily="49" charset="-122"/>
                <a:cs typeface="Times New Roman" pitchFamily="18" charset="0"/>
              </a:rPr>
              <a:t>与锆石</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U-</a:t>
            </a:r>
            <a:r>
              <a:rPr lang="en-US" altLang="zh-CN" sz="1400" dirty="0" err="1">
                <a:latin typeface="Times New Roman" pitchFamily="18" charset="0"/>
                <a:ea typeface="黑体" pitchFamily="49" charset="-122"/>
                <a:cs typeface="Times New Roman" pitchFamily="18" charset="0"/>
              </a:rPr>
              <a:t>Th</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/He</a:t>
            </a:r>
            <a:r>
              <a:rPr lang="zh-CN" altLang="zh-CN" sz="1400" dirty="0">
                <a:latin typeface="黑体" pitchFamily="49" charset="-122"/>
                <a:ea typeface="黑体" pitchFamily="49" charset="-122"/>
                <a:cs typeface="Times New Roman" pitchFamily="18" charset="0"/>
              </a:rPr>
              <a:t>年龄关系</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a</a:t>
            </a:r>
            <a:r>
              <a:rPr lang="zh-CN" altLang="zh-CN" sz="1400" dirty="0">
                <a:latin typeface="Times New Roman" pitchFamily="18" charset="0"/>
                <a:ea typeface="黑体" pitchFamily="49" charset="-122"/>
                <a:cs typeface="Times New Roman" pitchFamily="18" charset="0"/>
              </a:rPr>
              <a:t>）</a:t>
            </a:r>
            <a:r>
              <a:rPr lang="zh-CN" altLang="zh-CN" sz="1400" dirty="0">
                <a:latin typeface="黑体" pitchFamily="49" charset="-122"/>
                <a:ea typeface="黑体" pitchFamily="49" charset="-122"/>
                <a:cs typeface="Times New Roman" pitchFamily="18" charset="0"/>
              </a:rPr>
              <a:t>；颗粒半径与锆石</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U-</a:t>
            </a:r>
            <a:r>
              <a:rPr lang="en-US" altLang="zh-CN" sz="1400" dirty="0" err="1">
                <a:latin typeface="Times New Roman" pitchFamily="18" charset="0"/>
                <a:ea typeface="黑体" pitchFamily="49" charset="-122"/>
                <a:cs typeface="Times New Roman" pitchFamily="18" charset="0"/>
              </a:rPr>
              <a:t>Th</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/He</a:t>
            </a:r>
            <a:r>
              <a:rPr lang="zh-CN" altLang="zh-CN" sz="1400" dirty="0">
                <a:latin typeface="黑体" pitchFamily="49" charset="-122"/>
                <a:ea typeface="黑体" pitchFamily="49" charset="-122"/>
                <a:cs typeface="Times New Roman" pitchFamily="18" charset="0"/>
              </a:rPr>
              <a:t>年龄关系</a:t>
            </a:r>
            <a:r>
              <a:rPr lang="zh-CN" altLang="zh-CN" sz="1400" dirty="0">
                <a:latin typeface="Times New Roman" pitchFamily="18" charset="0"/>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b</a:t>
            </a:r>
            <a:r>
              <a:rPr lang="zh-CN" altLang="zh-CN" sz="1400" dirty="0">
                <a:latin typeface="Times New Roman" pitchFamily="18" charset="0"/>
                <a:ea typeface="黑体" pitchFamily="49" charset="-122"/>
                <a:cs typeface="Times New Roman" pitchFamily="18" charset="0"/>
              </a:rPr>
              <a:t>）</a:t>
            </a:r>
            <a:endParaRPr lang="zh-CN" altLang="en-US" sz="1400" dirty="0">
              <a:latin typeface="Times New Roman" pitchFamily="18" charset="0"/>
              <a:ea typeface="黑体" pitchFamily="49" charset="-122"/>
              <a:cs typeface="Times New Roman" pitchFamily="18" charset="0"/>
            </a:endParaRPr>
          </a:p>
        </p:txBody>
      </p:sp>
      <p:sp>
        <p:nvSpPr>
          <p:cNvPr id="7" name="矩形 6"/>
          <p:cNvSpPr/>
          <p:nvPr/>
        </p:nvSpPr>
        <p:spPr>
          <a:xfrm>
            <a:off x="6727788" y="2719327"/>
            <a:ext cx="1593080" cy="348813"/>
          </a:xfrm>
          <a:prstGeom prst="rect">
            <a:avLst/>
          </a:prstGeom>
        </p:spPr>
        <p:txBody>
          <a:bodyPr wrap="square">
            <a:spAutoFit/>
          </a:bodyPr>
          <a:lstStyle/>
          <a:p>
            <a:pPr lvl="0" fontAlgn="base">
              <a:lnSpc>
                <a:spcPts val="2000"/>
              </a:lnSpc>
              <a:spcBef>
                <a:spcPct val="0"/>
              </a:spcBef>
              <a:spcAft>
                <a:spcPct val="0"/>
              </a:spcAft>
            </a:pPr>
            <a:r>
              <a:rPr lang="en-US" altLang="zh-CN" sz="1400" dirty="0" err="1" smtClean="0">
                <a:latin typeface="Times New Roman" pitchFamily="18" charset="0"/>
                <a:ea typeface="黑体" pitchFamily="49" charset="-122"/>
                <a:cs typeface="Times New Roman" pitchFamily="18" charset="0"/>
              </a:rPr>
              <a:t>eU</a:t>
            </a:r>
            <a:r>
              <a:rPr lang="en-US" altLang="zh-CN" sz="1400" dirty="0" smtClean="0">
                <a:latin typeface="Times New Roman" pitchFamily="18" charset="0"/>
                <a:ea typeface="黑体" pitchFamily="49" charset="-122"/>
                <a:cs typeface="Times New Roman" pitchFamily="18" charset="0"/>
              </a:rPr>
              <a:t>=U+0.235Th</a:t>
            </a:r>
            <a:endParaRPr lang="en-US" altLang="zh-CN" sz="1400" dirty="0">
              <a:latin typeface="Times New Roman" pitchFamily="18" charset="0"/>
              <a:ea typeface="黑体" pitchFamily="49" charset="-122"/>
              <a:cs typeface="Times New Roman" pitchFamily="18" charset="0"/>
            </a:endParaRPr>
          </a:p>
        </p:txBody>
      </p:sp>
      <p:sp>
        <p:nvSpPr>
          <p:cNvPr id="8" name="矩形 7"/>
          <p:cNvSpPr/>
          <p:nvPr/>
        </p:nvSpPr>
        <p:spPr>
          <a:xfrm>
            <a:off x="-2052736" y="332656"/>
            <a:ext cx="1998328" cy="7417415"/>
          </a:xfrm>
          <a:prstGeom prst="rect">
            <a:avLst/>
          </a:prstGeom>
        </p:spPr>
        <p:txBody>
          <a:bodyPr wrap="square">
            <a:spAutoFit/>
          </a:bodyPr>
          <a:lstStyle/>
          <a:p>
            <a:pPr lvl="0" fontAlgn="base">
              <a:spcBef>
                <a:spcPct val="0"/>
              </a:spcBef>
              <a:spcAft>
                <a:spcPct val="0"/>
              </a:spcAft>
            </a:pPr>
            <a:r>
              <a:rPr lang="en-US" altLang="zh-CN" sz="1400" dirty="0" smtClean="0">
                <a:latin typeface="黑体" pitchFamily="49" charset="-122"/>
                <a:ea typeface="黑体" pitchFamily="49" charset="-122"/>
                <a:cs typeface="Times New Roman" pitchFamily="18" charset="0"/>
              </a:rPr>
              <a:t>①</a:t>
            </a:r>
            <a:r>
              <a:rPr lang="zh-CN" altLang="en-US" sz="1400" dirty="0" smtClean="0">
                <a:latin typeface="黑体" pitchFamily="49" charset="-122"/>
                <a:ea typeface="黑体" pitchFamily="49" charset="-122"/>
                <a:cs typeface="Times New Roman" pitchFamily="18" charset="0"/>
              </a:rPr>
              <a:t>研究表明（</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年龄与</a:t>
            </a:r>
            <a:r>
              <a:rPr lang="en-US" altLang="zh-CN" sz="1400" dirty="0" err="1" smtClean="0">
                <a:latin typeface="黑体" pitchFamily="49" charset="-122"/>
                <a:ea typeface="黑体" pitchFamily="49" charset="-122"/>
                <a:cs typeface="Times New Roman" pitchFamily="18" charset="0"/>
              </a:rPr>
              <a:t>eU</a:t>
            </a:r>
            <a:r>
              <a:rPr lang="zh-CN" altLang="en-US" sz="1400" dirty="0" smtClean="0">
                <a:latin typeface="黑体" pitchFamily="49" charset="-122"/>
                <a:ea typeface="黑体" pitchFamily="49" charset="-122"/>
                <a:cs typeface="Times New Roman" pitchFamily="18" charset="0"/>
              </a:rPr>
              <a:t>浓度呈正相关关系时，说明年龄测试值受辐射损伤影响明显，且认为具有低的</a:t>
            </a:r>
            <a:r>
              <a:rPr lang="en-US" altLang="zh-CN" sz="1400" dirty="0" smtClean="0">
                <a:latin typeface="黑体" pitchFamily="49" charset="-122"/>
                <a:ea typeface="黑体" pitchFamily="49" charset="-122"/>
                <a:cs typeface="Times New Roman" pitchFamily="18" charset="0"/>
              </a:rPr>
              <a:t>U</a:t>
            </a:r>
            <a:r>
              <a:rPr lang="zh-CN" altLang="en-US" sz="1400" dirty="0" smtClean="0">
                <a:latin typeface="黑体" pitchFamily="49" charset="-122"/>
                <a:ea typeface="黑体" pitchFamily="49" charset="-122"/>
                <a:cs typeface="Times New Roman" pitchFamily="18" charset="0"/>
              </a:rPr>
              <a:t>含量（</a:t>
            </a:r>
            <a:r>
              <a:rPr lang="en-US" altLang="zh-CN" sz="1400" dirty="0" smtClean="0">
                <a:latin typeface="黑体" pitchFamily="49" charset="-122"/>
                <a:ea typeface="黑体" pitchFamily="49" charset="-122"/>
                <a:cs typeface="Times New Roman" pitchFamily="18" charset="0"/>
              </a:rPr>
              <a:t>~100ppm</a:t>
            </a:r>
            <a:r>
              <a:rPr lang="zh-CN" altLang="en-US" sz="1400" dirty="0" smtClean="0">
                <a:latin typeface="黑体" pitchFamily="49" charset="-122"/>
                <a:ea typeface="黑体" pitchFamily="49" charset="-122"/>
                <a:cs typeface="Times New Roman" pitchFamily="18" charset="0"/>
              </a:rPr>
              <a:t>）和具有高的</a:t>
            </a:r>
            <a:r>
              <a:rPr lang="en-US" altLang="zh-CN" sz="1400" dirty="0" smtClean="0">
                <a:latin typeface="黑体" pitchFamily="49" charset="-122"/>
                <a:ea typeface="黑体" pitchFamily="49" charset="-122"/>
                <a:cs typeface="Times New Roman" pitchFamily="18" charset="0"/>
              </a:rPr>
              <a:t>U</a:t>
            </a:r>
            <a:r>
              <a:rPr lang="zh-CN" altLang="en-US" sz="1400" dirty="0" smtClean="0">
                <a:latin typeface="黑体" pitchFamily="49" charset="-122"/>
                <a:ea typeface="黑体" pitchFamily="49" charset="-122"/>
                <a:cs typeface="Times New Roman" pitchFamily="18" charset="0"/>
              </a:rPr>
              <a:t>含量（</a:t>
            </a:r>
            <a:r>
              <a:rPr lang="en-US" altLang="zh-CN" sz="1400" dirty="0" smtClean="0">
                <a:latin typeface="黑体" pitchFamily="49" charset="-122"/>
                <a:ea typeface="黑体" pitchFamily="49" charset="-122"/>
                <a:cs typeface="Times New Roman" pitchFamily="18" charset="0"/>
              </a:rPr>
              <a:t>~900ppm</a:t>
            </a:r>
            <a:r>
              <a:rPr lang="zh-CN" altLang="en-US" sz="1400" dirty="0" smtClean="0">
                <a:latin typeface="黑体" pitchFamily="49" charset="-122"/>
                <a:ea typeface="黑体" pitchFamily="49" charset="-122"/>
                <a:cs typeface="Times New Roman" pitchFamily="18" charset="0"/>
              </a:rPr>
              <a:t>）的锆石显示出完全相同的辐射损伤，在本次测量的样品锆石（</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年龄与</a:t>
            </a:r>
            <a:r>
              <a:rPr lang="en-US" altLang="zh-CN" sz="1400" dirty="0" err="1" smtClean="0">
                <a:latin typeface="黑体" pitchFamily="49" charset="-122"/>
                <a:ea typeface="黑体" pitchFamily="49" charset="-122"/>
                <a:cs typeface="Times New Roman" pitchFamily="18" charset="0"/>
              </a:rPr>
              <a:t>eU</a:t>
            </a:r>
            <a:r>
              <a:rPr lang="zh-CN" altLang="en-US" sz="1400" dirty="0" smtClean="0">
                <a:latin typeface="黑体" pitchFamily="49" charset="-122"/>
                <a:ea typeface="黑体" pitchFamily="49" charset="-122"/>
                <a:cs typeface="Times New Roman" pitchFamily="18" charset="0"/>
              </a:rPr>
              <a:t>浓度关系可知，所有样品两者关系均呈负相关关系，因此样品年龄分散与辐射损伤相关性不大，但测量锆石（</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年龄受</a:t>
            </a:r>
            <a:r>
              <a:rPr lang="en-US" altLang="zh-CN" sz="1400" dirty="0" err="1" smtClean="0">
                <a:latin typeface="黑体" pitchFamily="49" charset="-122"/>
                <a:ea typeface="黑体" pitchFamily="49" charset="-122"/>
                <a:cs typeface="Times New Roman" pitchFamily="18" charset="0"/>
              </a:rPr>
              <a:t>eU</a:t>
            </a:r>
            <a:r>
              <a:rPr lang="zh-CN" altLang="en-US" sz="1400" dirty="0" smtClean="0">
                <a:latin typeface="黑体" pitchFamily="49" charset="-122"/>
                <a:ea typeface="黑体" pitchFamily="49" charset="-122"/>
                <a:cs typeface="Times New Roman" pitchFamily="18" charset="0"/>
              </a:rPr>
              <a:t>浓度影响；</a:t>
            </a:r>
            <a:endParaRPr lang="en-US" altLang="zh-CN" sz="1400" dirty="0" smtClean="0">
              <a:latin typeface="黑体" pitchFamily="49" charset="-122"/>
              <a:ea typeface="黑体" pitchFamily="49" charset="-122"/>
              <a:cs typeface="Times New Roman" pitchFamily="18" charset="0"/>
            </a:endParaRPr>
          </a:p>
          <a:p>
            <a:pPr lvl="0" fontAlgn="base">
              <a:spcBef>
                <a:spcPct val="0"/>
              </a:spcBef>
              <a:spcAft>
                <a:spcPct val="0"/>
              </a:spcAft>
            </a:pPr>
            <a:r>
              <a:rPr lang="zh-CN" altLang="en-US" sz="1400" dirty="0" smtClean="0">
                <a:latin typeface="黑体" pitchFamily="49" charset="-122"/>
                <a:ea typeface="黑体" pitchFamily="49" charset="-122"/>
                <a:cs typeface="Times New Roman" pitchFamily="18" charset="0"/>
              </a:rPr>
              <a:t>②由本次测量的锆石（</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年龄与颗粒半径关系可知，</a:t>
            </a:r>
            <a:r>
              <a:rPr lang="en-US" altLang="zh-CN" sz="1400" dirty="0" smtClean="0">
                <a:latin typeface="黑体" pitchFamily="49" charset="-122"/>
                <a:ea typeface="黑体" pitchFamily="49" charset="-122"/>
                <a:cs typeface="Times New Roman" pitchFamily="18" charset="0"/>
              </a:rPr>
              <a:t>THG-4</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SG-3</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LF06</a:t>
            </a:r>
            <a:r>
              <a:rPr lang="zh-CN" altLang="en-US" sz="1400" dirty="0" smtClean="0">
                <a:latin typeface="黑体" pitchFamily="49" charset="-122"/>
                <a:ea typeface="黑体" pitchFamily="49" charset="-122"/>
                <a:cs typeface="Times New Roman" pitchFamily="18" charset="0"/>
              </a:rPr>
              <a:t>样品锆石（</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年龄与颗粒半径呈正相关，而</a:t>
            </a:r>
            <a:r>
              <a:rPr lang="en-US" altLang="zh-CN" sz="1400" dirty="0" smtClean="0">
                <a:latin typeface="黑体" pitchFamily="49" charset="-122"/>
                <a:ea typeface="黑体" pitchFamily="49" charset="-122"/>
                <a:cs typeface="Times New Roman" pitchFamily="18" charset="0"/>
              </a:rPr>
              <a:t>THG-1</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THG-8</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SG-4</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SG-9</a:t>
            </a:r>
            <a:r>
              <a:rPr lang="zh-CN" altLang="en-US" sz="1400" dirty="0" smtClean="0">
                <a:latin typeface="黑体" pitchFamily="49" charset="-122"/>
                <a:ea typeface="黑体" pitchFamily="49" charset="-122"/>
                <a:cs typeface="Times New Roman" pitchFamily="18" charset="0"/>
              </a:rPr>
              <a:t>样品（</a:t>
            </a:r>
            <a:r>
              <a:rPr lang="en-US" altLang="zh-CN" sz="1400" dirty="0" smtClean="0">
                <a:latin typeface="黑体" pitchFamily="49" charset="-122"/>
                <a:ea typeface="黑体" pitchFamily="49" charset="-122"/>
                <a:cs typeface="Times New Roman" pitchFamily="18" charset="0"/>
              </a:rPr>
              <a:t>U-</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a:t>
            </a:r>
            <a:r>
              <a:rPr lang="en-US" altLang="zh-CN" sz="1400" dirty="0" smtClean="0">
                <a:latin typeface="黑体" pitchFamily="49" charset="-122"/>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年龄与颗粒半径呈负相关，表明样品年龄分散可能与颗粒半径有关；③当颗粒内</a:t>
            </a:r>
            <a:r>
              <a:rPr lang="en-US" altLang="zh-CN" sz="1400" dirty="0" err="1" smtClean="0">
                <a:latin typeface="黑体" pitchFamily="49" charset="-122"/>
                <a:ea typeface="黑体" pitchFamily="49" charset="-122"/>
                <a:cs typeface="Times New Roman" pitchFamily="18" charset="0"/>
              </a:rPr>
              <a:t>eU</a:t>
            </a:r>
            <a:r>
              <a:rPr lang="zh-CN" altLang="en-US" sz="1400" dirty="0" smtClean="0">
                <a:latin typeface="黑体" pitchFamily="49" charset="-122"/>
                <a:ea typeface="黑体" pitchFamily="49" charset="-122"/>
                <a:cs typeface="Times New Roman" pitchFamily="18" charset="0"/>
              </a:rPr>
              <a:t>浓度小于</a:t>
            </a:r>
            <a:r>
              <a:rPr lang="en-US" altLang="zh-CN" sz="1400" dirty="0" smtClean="0">
                <a:latin typeface="黑体" pitchFamily="49" charset="-122"/>
                <a:ea typeface="黑体" pitchFamily="49" charset="-122"/>
                <a:cs typeface="Times New Roman" pitchFamily="18" charset="0"/>
              </a:rPr>
              <a:t>5ppm</a:t>
            </a:r>
            <a:r>
              <a:rPr lang="zh-CN" altLang="en-US" sz="1400" dirty="0" smtClean="0">
                <a:latin typeface="黑体" pitchFamily="49" charset="-122"/>
                <a:ea typeface="黑体" pitchFamily="49" charset="-122"/>
                <a:cs typeface="Times New Roman" pitchFamily="18" charset="0"/>
              </a:rPr>
              <a:t>时，</a:t>
            </a:r>
            <a:r>
              <a:rPr lang="en-US" altLang="zh-CN" sz="1400" dirty="0" smtClean="0">
                <a:latin typeface="黑体" pitchFamily="49" charset="-122"/>
                <a:ea typeface="黑体" pitchFamily="49" charset="-122"/>
                <a:cs typeface="Times New Roman" pitchFamily="18" charset="0"/>
              </a:rPr>
              <a:t>U</a:t>
            </a:r>
            <a:r>
              <a:rPr lang="zh-CN" altLang="en-US" sz="1400" dirty="0" smtClean="0">
                <a:latin typeface="黑体" pitchFamily="49" charset="-122"/>
                <a:ea typeface="黑体" pitchFamily="49" charset="-122"/>
                <a:cs typeface="Times New Roman" pitchFamily="18" charset="0"/>
              </a:rPr>
              <a:t>和</a:t>
            </a:r>
            <a:r>
              <a:rPr lang="en-US" altLang="zh-CN" sz="1400" dirty="0" err="1" smtClean="0">
                <a:latin typeface="黑体" pitchFamily="49" charset="-122"/>
                <a:ea typeface="黑体" pitchFamily="49" charset="-122"/>
                <a:cs typeface="Times New Roman" pitchFamily="18" charset="0"/>
              </a:rPr>
              <a:t>Th</a:t>
            </a:r>
            <a:r>
              <a:rPr lang="zh-CN" altLang="en-US" sz="1400" dirty="0" smtClean="0">
                <a:latin typeface="黑体" pitchFamily="49" charset="-122"/>
                <a:ea typeface="黑体" pitchFamily="49" charset="-122"/>
                <a:cs typeface="Times New Roman" pitchFamily="18" charset="0"/>
              </a:rPr>
              <a:t>的植入效应明显，本次测量各分散年龄样品的</a:t>
            </a:r>
            <a:r>
              <a:rPr lang="en-US" altLang="zh-CN" sz="1400" dirty="0" err="1" smtClean="0">
                <a:latin typeface="黑体" pitchFamily="49" charset="-122"/>
                <a:ea typeface="黑体" pitchFamily="49" charset="-122"/>
                <a:cs typeface="Times New Roman" pitchFamily="18" charset="0"/>
              </a:rPr>
              <a:t>eU</a:t>
            </a:r>
            <a:r>
              <a:rPr lang="zh-CN" altLang="en-US" sz="1400" dirty="0" smtClean="0">
                <a:latin typeface="黑体" pitchFamily="49" charset="-122"/>
                <a:ea typeface="黑体" pitchFamily="49" charset="-122"/>
                <a:cs typeface="Times New Roman" pitchFamily="18" charset="0"/>
              </a:rPr>
              <a:t>远远大于</a:t>
            </a:r>
            <a:r>
              <a:rPr lang="en-US" altLang="zh-CN" sz="1400" dirty="0" smtClean="0">
                <a:latin typeface="黑体" pitchFamily="49" charset="-122"/>
                <a:ea typeface="黑体" pitchFamily="49" charset="-122"/>
                <a:cs typeface="Times New Roman" pitchFamily="18" charset="0"/>
              </a:rPr>
              <a:t>5ppm</a:t>
            </a:r>
            <a:r>
              <a:rPr lang="zh-CN" altLang="en-US" sz="1400" dirty="0" smtClean="0">
                <a:latin typeface="黑体" pitchFamily="49" charset="-122"/>
                <a:ea typeface="黑体" pitchFamily="49" charset="-122"/>
                <a:cs typeface="Times New Roman" pitchFamily="18" charset="0"/>
              </a:rPr>
              <a:t>，因此西山样品年龄不受此因素影响</a:t>
            </a:r>
            <a:r>
              <a:rPr lang="zh-CN" altLang="en-US" sz="1400" dirty="0" smtClean="0">
                <a:latin typeface="黑体" pitchFamily="49" charset="-122"/>
                <a:ea typeface="黑体" pitchFamily="49" charset="-122"/>
                <a:cs typeface="宋体" pitchFamily="2" charset="-122"/>
              </a:rPr>
              <a:t>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3494240"/>
            <a:ext cx="8115071" cy="26553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2" name="表格 1"/>
          <p:cNvGraphicFramePr>
            <a:graphicFrameLocks noGrp="1"/>
          </p:cNvGraphicFramePr>
          <p:nvPr>
            <p:extLst>
              <p:ext uri="{D42A27DB-BD31-4B8C-83A1-F6EECF244321}">
                <p14:modId xmlns:p14="http://schemas.microsoft.com/office/powerpoint/2010/main" xmlns="" val="4032068686"/>
              </p:ext>
            </p:extLst>
          </p:nvPr>
        </p:nvGraphicFramePr>
        <p:xfrm>
          <a:off x="611560" y="1582082"/>
          <a:ext cx="5544616" cy="1400552"/>
        </p:xfrm>
        <a:graphic>
          <a:graphicData uri="http://schemas.openxmlformats.org/drawingml/2006/table">
            <a:tbl>
              <a:tblPr>
                <a:tableStyleId>{2D5ABB26-0587-4C30-8999-92F81FD0307C}</a:tableStyleId>
              </a:tblPr>
              <a:tblGrid>
                <a:gridCol w="1008112"/>
                <a:gridCol w="1224136"/>
                <a:gridCol w="1800200"/>
                <a:gridCol w="1512168"/>
              </a:tblGrid>
              <a:tr h="370840">
                <a:tc gridSpan="2">
                  <a:txBody>
                    <a:bodyPr/>
                    <a:lstStyle/>
                    <a:p>
                      <a:pPr algn="ctr">
                        <a:lnSpc>
                          <a:spcPct val="100000"/>
                        </a:lnSpc>
                      </a:pPr>
                      <a:r>
                        <a:rPr lang="zh-CN" altLang="en-US" sz="1400" dirty="0" smtClean="0">
                          <a:latin typeface="Times New Roman" pitchFamily="18" charset="0"/>
                          <a:cs typeface="Times New Roman" pitchFamily="18" charset="0"/>
                        </a:rPr>
                        <a:t>辐射损伤</a:t>
                      </a:r>
                      <a:endParaRPr lang="zh-CN" altLang="en-US" sz="1400" dirty="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Times New Roman" pitchFamily="18" charset="0"/>
                          <a:cs typeface="Times New Roman" pitchFamily="18" charset="0"/>
                        </a:rPr>
                        <a:t>U</a:t>
                      </a:r>
                      <a:r>
                        <a:rPr lang="zh-CN" altLang="en-US" sz="1400" dirty="0" smtClean="0">
                          <a:latin typeface="Times New Roman" pitchFamily="18" charset="0"/>
                          <a:cs typeface="Times New Roman" pitchFamily="18" charset="0"/>
                        </a:rPr>
                        <a:t>和</a:t>
                      </a:r>
                      <a:r>
                        <a:rPr lang="en-US" altLang="zh-CN" sz="1400" dirty="0" err="1" smtClean="0">
                          <a:latin typeface="Times New Roman" pitchFamily="18" charset="0"/>
                          <a:cs typeface="Times New Roman" pitchFamily="18" charset="0"/>
                        </a:rPr>
                        <a:t>Th</a:t>
                      </a:r>
                      <a:r>
                        <a:rPr lang="zh-CN" altLang="en-US" sz="1400" dirty="0" smtClean="0">
                          <a:latin typeface="Times New Roman" pitchFamily="18" charset="0"/>
                          <a:cs typeface="Times New Roman" pitchFamily="18" charset="0"/>
                        </a:rPr>
                        <a:t>的植入效应</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zh-CN" altLang="en-US" sz="1400" dirty="0" smtClean="0">
                          <a:latin typeface="Times New Roman" pitchFamily="18" charset="0"/>
                          <a:cs typeface="Times New Roman" pitchFamily="18" charset="0"/>
                        </a:rPr>
                        <a:t>颗粒大小</a:t>
                      </a:r>
                      <a:endParaRPr lang="zh-CN" altLang="en-US" sz="1400" dirty="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lnSpc>
                          <a:spcPct val="100000"/>
                        </a:lnSpc>
                      </a:pPr>
                      <a:r>
                        <a:rPr lang="en-US" altLang="zh-CN" sz="1400" dirty="0" err="1" smtClean="0">
                          <a:latin typeface="Times New Roman" pitchFamily="18" charset="0"/>
                          <a:cs typeface="Times New Roman" pitchFamily="18" charset="0"/>
                        </a:rPr>
                        <a:t>eU</a:t>
                      </a:r>
                      <a:endParaRPr lang="zh-CN" altLang="en-US" sz="1400" dirty="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Times New Roman" pitchFamily="18" charset="0"/>
                          <a:cs typeface="Times New Roman" pitchFamily="18" charset="0"/>
                        </a:rPr>
                        <a:t>U</a:t>
                      </a:r>
                      <a:endParaRPr lang="zh-CN" altLang="en-US" sz="1400" dirty="0" smtClean="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smtClean="0">
                          <a:latin typeface="Times New Roman" pitchFamily="18" charset="0"/>
                          <a:cs typeface="Times New Roman" pitchFamily="18" charset="0"/>
                        </a:rPr>
                        <a:t>eU</a:t>
                      </a:r>
                      <a:endParaRPr lang="zh-CN" altLang="en-US" sz="1400" dirty="0" smtClean="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Times New Roman" pitchFamily="18" charset="0"/>
                          <a:cs typeface="Times New Roman" pitchFamily="18" charset="0"/>
                        </a:rPr>
                        <a:t>尽量选大</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8872">
                <a:tc>
                  <a:txBody>
                    <a:bodyPr/>
                    <a:lstStyle/>
                    <a:p>
                      <a:pPr algn="ctr">
                        <a:lnSpc>
                          <a:spcPct val="100000"/>
                        </a:lnSpc>
                      </a:pPr>
                      <a:r>
                        <a:rPr lang="en-US" altLang="zh-CN" sz="1400" dirty="0" err="1" smtClean="0">
                          <a:latin typeface="Times New Roman" pitchFamily="18" charset="0"/>
                          <a:cs typeface="Times New Roman" pitchFamily="18" charset="0"/>
                        </a:rPr>
                        <a:t>eU</a:t>
                      </a:r>
                      <a:r>
                        <a:rPr lang="zh-CN" altLang="en-US" sz="1400" dirty="0" smtClean="0">
                          <a:latin typeface="Times New Roman" pitchFamily="18" charset="0"/>
                          <a:cs typeface="Times New Roman" pitchFamily="18" charset="0"/>
                        </a:rPr>
                        <a:t>与年龄呈正比</a:t>
                      </a:r>
                      <a:endParaRPr lang="zh-CN" altLang="en-US" sz="1400" dirty="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Times New Roman" pitchFamily="18" charset="0"/>
                          <a:cs typeface="Times New Roman" pitchFamily="18" charset="0"/>
                        </a:rPr>
                        <a:t>100~900ppm</a:t>
                      </a:r>
                      <a:endParaRPr lang="zh-CN" altLang="en-US" sz="1400" dirty="0" smtClean="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Times New Roman" pitchFamily="18" charset="0"/>
                          <a:cs typeface="Times New Roman" pitchFamily="18" charset="0"/>
                        </a:rPr>
                        <a:t>&gt;5ppm</a:t>
                      </a:r>
                      <a:endParaRPr lang="zh-CN" altLang="en-US" sz="1400" dirty="0" smtClean="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400" dirty="0" smtClean="0">
                        <a:latin typeface="Times New Roman" pitchFamily="18" charset="0"/>
                        <a:cs typeface="Times New Roman"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1619672" y="1164620"/>
            <a:ext cx="2249334" cy="307777"/>
          </a:xfrm>
          <a:prstGeom prst="rect">
            <a:avLst/>
          </a:prstGeom>
          <a:noFill/>
        </p:spPr>
        <p:txBody>
          <a:bodyPr wrap="none" rtlCol="0">
            <a:spAutoFit/>
          </a:bodyPr>
          <a:lstStyle/>
          <a:p>
            <a:r>
              <a:rPr lang="zh-CN" altLang="en-US" sz="1400" dirty="0" smtClean="0">
                <a:latin typeface="黑体" pitchFamily="49" charset="-122"/>
                <a:ea typeface="黑体" pitchFamily="49" charset="-122"/>
                <a:cs typeface="Times New Roman" pitchFamily="18" charset="0"/>
              </a:rPr>
              <a:t>（</a:t>
            </a:r>
            <a:r>
              <a:rPr lang="en-US" altLang="zh-CN" sz="1400" dirty="0">
                <a:latin typeface="Times New Roman" pitchFamily="18" charset="0"/>
                <a:ea typeface="黑体" pitchFamily="49" charset="-122"/>
                <a:cs typeface="Times New Roman" pitchFamily="18" charset="0"/>
              </a:rPr>
              <a:t>U-</a:t>
            </a:r>
            <a:r>
              <a:rPr lang="en-US" altLang="zh-CN" sz="1400" dirty="0" err="1">
                <a:latin typeface="Times New Roman" pitchFamily="18" charset="0"/>
                <a:ea typeface="黑体" pitchFamily="49" charset="-122"/>
                <a:cs typeface="Times New Roman" pitchFamily="18" charset="0"/>
              </a:rPr>
              <a:t>Th</a:t>
            </a:r>
            <a:r>
              <a:rPr lang="zh-CN" altLang="en-US" sz="1400" dirty="0" smtClean="0">
                <a:latin typeface="Times New Roman" pitchFamily="18" charset="0"/>
                <a:ea typeface="黑体" pitchFamily="49" charset="-122"/>
                <a:cs typeface="Times New Roman" pitchFamily="18" charset="0"/>
              </a:rPr>
              <a:t>）</a:t>
            </a:r>
            <a:r>
              <a:rPr lang="en-US" altLang="zh-CN" sz="1400" dirty="0" smtClean="0">
                <a:latin typeface="Times New Roman" pitchFamily="18" charset="0"/>
                <a:ea typeface="黑体" pitchFamily="49" charset="-122"/>
                <a:cs typeface="Times New Roman" pitchFamily="18" charset="0"/>
              </a:rPr>
              <a:t>/He</a:t>
            </a:r>
            <a:r>
              <a:rPr lang="zh-CN" altLang="en-US" sz="1400" dirty="0" smtClean="0">
                <a:latin typeface="黑体" pitchFamily="49" charset="-122"/>
                <a:ea typeface="黑体" pitchFamily="49" charset="-122"/>
                <a:cs typeface="Times New Roman" pitchFamily="18" charset="0"/>
              </a:rPr>
              <a:t>年龄选择标准</a:t>
            </a:r>
            <a:endParaRPr lang="zh-CN" altLang="en-US" sz="1400" dirty="0">
              <a:latin typeface="黑体" pitchFamily="49" charset="-122"/>
              <a:ea typeface="黑体" pitchFamily="49" charset="-122"/>
              <a:cs typeface="Times New Roman" pitchFamily="18" charset="0"/>
            </a:endParaRPr>
          </a:p>
        </p:txBody>
      </p:sp>
      <p:sp>
        <p:nvSpPr>
          <p:cNvPr id="12" name="椭圆 11"/>
          <p:cNvSpPr/>
          <p:nvPr/>
        </p:nvSpPr>
        <p:spPr>
          <a:xfrm>
            <a:off x="7936274" y="4648532"/>
            <a:ext cx="792088" cy="288032"/>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36274" y="3897347"/>
            <a:ext cx="79208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688180" y="4333766"/>
            <a:ext cx="432048" cy="2263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786033" y="4415270"/>
            <a:ext cx="432048" cy="1992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029305" y="4821916"/>
            <a:ext cx="432048" cy="197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036331" y="4656898"/>
            <a:ext cx="396044" cy="24078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823741" y="4206142"/>
            <a:ext cx="396044" cy="24078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228184" y="4614526"/>
            <a:ext cx="396044" cy="24078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970514" y="4956352"/>
            <a:ext cx="792088"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436096" y="4855368"/>
            <a:ext cx="396044" cy="22981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157192" y="4908044"/>
            <a:ext cx="396044" cy="22981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340170" y="5093624"/>
            <a:ext cx="396044" cy="22981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4922206" y="4793136"/>
            <a:ext cx="396044" cy="22981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95913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4" grpId="0" animBg="1"/>
      <p:bldP spid="25"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7040140"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热史模拟</a:t>
            </a:r>
            <a:r>
              <a:rPr lang="en-US" altLang="zh-CN" sz="39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锆石</a:t>
            </a:r>
            <a:r>
              <a:rPr lang="en-US" altLang="zh-CN" sz="3200" dirty="0" smtClean="0">
                <a:solidFill>
                  <a:schemeClr val="bg1"/>
                </a:solidFill>
                <a:latin typeface="黑体" pitchFamily="49" charset="-122"/>
                <a:ea typeface="黑体" pitchFamily="49" charset="-122"/>
              </a:rPr>
              <a:t>(U-</a:t>
            </a:r>
            <a:r>
              <a:rPr lang="en-US" altLang="zh-CN" sz="3200" dirty="0" err="1" smtClean="0">
                <a:solidFill>
                  <a:schemeClr val="bg1"/>
                </a:solidFill>
                <a:latin typeface="黑体" pitchFamily="49" charset="-122"/>
                <a:ea typeface="黑体" pitchFamily="49" charset="-122"/>
              </a:rPr>
              <a:t>Th</a:t>
            </a:r>
            <a:r>
              <a:rPr lang="en-US" altLang="zh-CN" sz="3200" dirty="0">
                <a:solidFill>
                  <a:schemeClr val="bg1"/>
                </a:solidFill>
                <a:latin typeface="黑体" pitchFamily="49" charset="-122"/>
                <a:ea typeface="黑体" pitchFamily="49" charset="-122"/>
              </a:rPr>
              <a:t>)</a:t>
            </a:r>
            <a:r>
              <a:rPr lang="en-US" altLang="zh-CN" sz="3200" dirty="0" smtClean="0">
                <a:solidFill>
                  <a:schemeClr val="bg1"/>
                </a:solidFill>
                <a:latin typeface="黑体" pitchFamily="49" charset="-122"/>
                <a:ea typeface="黑体" pitchFamily="49" charset="-122"/>
              </a:rPr>
              <a:t>/He</a:t>
            </a:r>
            <a:r>
              <a:rPr lang="zh-CN" altLang="en-US" sz="3200" dirty="0" smtClean="0">
                <a:solidFill>
                  <a:schemeClr val="bg1"/>
                </a:solidFill>
                <a:latin typeface="黑体" pitchFamily="49" charset="-122"/>
                <a:ea typeface="黑体" pitchFamily="49" charset="-122"/>
              </a:rPr>
              <a:t>测试结果</a:t>
            </a:r>
            <a:endParaRPr lang="en-US" altLang="zh-CN" sz="3200" dirty="0" smtClean="0">
              <a:solidFill>
                <a:schemeClr val="bg1"/>
              </a:solidFill>
              <a:latin typeface="黑体" pitchFamily="49" charset="-122"/>
              <a:ea typeface="黑体" pitchFamily="49" charset="-122"/>
            </a:endParaRPr>
          </a:p>
        </p:txBody>
      </p:sp>
      <p:sp>
        <p:nvSpPr>
          <p:cNvPr id="9" name="TextBox 8"/>
          <p:cNvSpPr txBox="1"/>
          <p:nvPr/>
        </p:nvSpPr>
        <p:spPr>
          <a:xfrm>
            <a:off x="2915816" y="1196752"/>
            <a:ext cx="3531736" cy="369332"/>
          </a:xfrm>
          <a:prstGeom prst="rect">
            <a:avLst/>
          </a:prstGeom>
          <a:noFill/>
        </p:spPr>
        <p:txBody>
          <a:bodyPr wrap="none" rtlCol="0">
            <a:spAutoFit/>
          </a:bodyPr>
          <a:lstStyle/>
          <a:p>
            <a:r>
              <a:rPr lang="zh-CN" altLang="en-US" dirty="0" smtClean="0">
                <a:latin typeface="黑体" pitchFamily="49" charset="-122"/>
                <a:ea typeface="黑体" pitchFamily="49" charset="-122"/>
              </a:rPr>
              <a:t>桃花沟锆石（</a:t>
            </a:r>
            <a:r>
              <a:rPr lang="en-US" altLang="zh-CN" dirty="0" smtClean="0">
                <a:latin typeface="黑体" pitchFamily="49" charset="-122"/>
                <a:ea typeface="黑体" pitchFamily="49" charset="-122"/>
              </a:rPr>
              <a:t>U-</a:t>
            </a:r>
            <a:r>
              <a:rPr lang="en-US" altLang="zh-CN" dirty="0" err="1" smtClean="0">
                <a:latin typeface="黑体" pitchFamily="49" charset="-122"/>
                <a:ea typeface="黑体" pitchFamily="49" charset="-122"/>
              </a:rPr>
              <a:t>Th</a:t>
            </a:r>
            <a:r>
              <a:rPr lang="zh-CN" altLang="en-US" dirty="0">
                <a:latin typeface="黑体" pitchFamily="49" charset="-122"/>
                <a:ea typeface="黑体" pitchFamily="49" charset="-122"/>
              </a:rPr>
              <a:t>）</a:t>
            </a:r>
            <a:r>
              <a:rPr lang="en-US" altLang="zh-CN" dirty="0" smtClean="0">
                <a:latin typeface="黑体" pitchFamily="49" charset="-122"/>
                <a:ea typeface="黑体" pitchFamily="49" charset="-122"/>
              </a:rPr>
              <a:t>/He</a:t>
            </a:r>
            <a:r>
              <a:rPr lang="zh-CN" altLang="en-US" dirty="0" smtClean="0">
                <a:latin typeface="黑体" pitchFamily="49" charset="-122"/>
                <a:ea typeface="黑体" pitchFamily="49" charset="-122"/>
              </a:rPr>
              <a:t>测试结果</a:t>
            </a:r>
            <a:endParaRPr lang="zh-CN" altLang="en-US" dirty="0">
              <a:latin typeface="黑体" pitchFamily="49" charset="-122"/>
              <a:ea typeface="黑体" pitchFamily="49" charset="-122"/>
            </a:endParaRPr>
          </a:p>
        </p:txBody>
      </p:sp>
      <p:sp>
        <p:nvSpPr>
          <p:cNvPr id="12" name="TextBox 11"/>
          <p:cNvSpPr txBox="1"/>
          <p:nvPr/>
        </p:nvSpPr>
        <p:spPr>
          <a:xfrm>
            <a:off x="827584" y="5157192"/>
            <a:ext cx="3816424" cy="1231106"/>
          </a:xfrm>
          <a:prstGeom prst="rect">
            <a:avLst/>
          </a:prstGeom>
          <a:noFill/>
        </p:spPr>
        <p:txBody>
          <a:bodyPr wrap="square" rtlCol="0">
            <a:spAutoFit/>
          </a:bodyPr>
          <a:lstStyle/>
          <a:p>
            <a:r>
              <a:rPr lang="en-US" altLang="zh-CN" sz="1400" dirty="0" smtClean="0">
                <a:latin typeface="黑体" pitchFamily="49" charset="-122"/>
                <a:ea typeface="黑体" pitchFamily="49" charset="-122"/>
              </a:rPr>
              <a:t>Ft</a:t>
            </a:r>
            <a:r>
              <a:rPr lang="zh-CN" altLang="zh-CN" sz="1400" dirty="0" smtClean="0">
                <a:latin typeface="黑体" pitchFamily="49" charset="-122"/>
                <a:ea typeface="黑体" pitchFamily="49" charset="-122"/>
              </a:rPr>
              <a:t>：修正指数</a:t>
            </a:r>
            <a:r>
              <a:rPr lang="zh-CN" altLang="en-US" sz="1400" dirty="0" smtClean="0">
                <a:latin typeface="黑体" pitchFamily="49" charset="-122"/>
                <a:ea typeface="黑体" pitchFamily="49" charset="-122"/>
              </a:rPr>
              <a:t>；</a:t>
            </a:r>
            <a:endParaRPr lang="en-US" altLang="zh-CN" sz="1400" dirty="0" smtClean="0">
              <a:latin typeface="黑体" pitchFamily="49" charset="-122"/>
              <a:ea typeface="黑体" pitchFamily="49" charset="-122"/>
            </a:endParaRPr>
          </a:p>
          <a:p>
            <a:r>
              <a:rPr lang="en-US" altLang="zh-CN" sz="1400" dirty="0" smtClean="0">
                <a:latin typeface="黑体" pitchFamily="49" charset="-122"/>
                <a:ea typeface="黑体" pitchFamily="49" charset="-122"/>
              </a:rPr>
              <a:t>R</a:t>
            </a:r>
            <a:r>
              <a:rPr lang="zh-CN" altLang="zh-CN" sz="1400" dirty="0" smtClean="0">
                <a:latin typeface="黑体" pitchFamily="49" charset="-122"/>
                <a:ea typeface="黑体" pitchFamily="49" charset="-122"/>
              </a:rPr>
              <a:t>颗粒半径；</a:t>
            </a:r>
            <a:endParaRPr lang="en-US" altLang="zh-CN" sz="1400" dirty="0" smtClean="0">
              <a:latin typeface="黑体" pitchFamily="49" charset="-122"/>
              <a:ea typeface="黑体" pitchFamily="49" charset="-122"/>
            </a:endParaRPr>
          </a:p>
          <a:p>
            <a:r>
              <a:rPr lang="en-US" altLang="zh-CN" sz="1400" dirty="0" smtClean="0">
                <a:latin typeface="黑体" pitchFamily="49" charset="-122"/>
                <a:ea typeface="黑体" pitchFamily="49" charset="-122"/>
              </a:rPr>
              <a:t>*</a:t>
            </a:r>
            <a:r>
              <a:rPr lang="zh-CN" altLang="zh-CN" sz="1400" dirty="0" smtClean="0">
                <a:latin typeface="黑体" pitchFamily="49" charset="-122"/>
                <a:ea typeface="黑体" pitchFamily="49" charset="-122"/>
              </a:rPr>
              <a:t>数据表示不计入平均值计算；</a:t>
            </a:r>
            <a:endParaRPr lang="en-US" altLang="zh-CN" sz="1400" dirty="0" smtClean="0">
              <a:latin typeface="黑体" pitchFamily="49" charset="-122"/>
              <a:ea typeface="黑体" pitchFamily="49" charset="-122"/>
            </a:endParaRPr>
          </a:p>
          <a:p>
            <a:r>
              <a:rPr lang="zh-CN" altLang="zh-CN" sz="1400" dirty="0" smtClean="0">
                <a:latin typeface="黑体" pitchFamily="49" charset="-122"/>
                <a:ea typeface="黑体" pitchFamily="49" charset="-122"/>
              </a:rPr>
              <a:t>黑色数据为样品单颗粒年龄的平均值。</a:t>
            </a:r>
          </a:p>
          <a:p>
            <a:endParaRPr lang="zh-CN" altLang="en-US" dirty="0"/>
          </a:p>
        </p:txBody>
      </p:sp>
      <p:graphicFrame>
        <p:nvGraphicFramePr>
          <p:cNvPr id="13" name="表格 12"/>
          <p:cNvGraphicFramePr>
            <a:graphicFrameLocks noGrp="1"/>
          </p:cNvGraphicFramePr>
          <p:nvPr/>
        </p:nvGraphicFramePr>
        <p:xfrm>
          <a:off x="611561" y="1628804"/>
          <a:ext cx="7992888" cy="3384373"/>
        </p:xfrm>
        <a:graphic>
          <a:graphicData uri="http://schemas.openxmlformats.org/drawingml/2006/table">
            <a:tbl>
              <a:tblPr/>
              <a:tblGrid>
                <a:gridCol w="848326"/>
                <a:gridCol w="847472"/>
                <a:gridCol w="726161"/>
                <a:gridCol w="727014"/>
                <a:gridCol w="726161"/>
                <a:gridCol w="605702"/>
                <a:gridCol w="727014"/>
                <a:gridCol w="604849"/>
                <a:gridCol w="596012"/>
                <a:gridCol w="857163"/>
                <a:gridCol w="727014"/>
              </a:tblGrid>
              <a:tr h="483481">
                <a:tc>
                  <a:txBody>
                    <a:bodyPr/>
                    <a:lstStyle/>
                    <a:p>
                      <a:pPr algn="ctr">
                        <a:lnSpc>
                          <a:spcPts val="1500"/>
                        </a:lnSpc>
                        <a:spcAft>
                          <a:spcPts val="0"/>
                        </a:spcAft>
                      </a:pPr>
                      <a:r>
                        <a:rPr lang="zh-CN" sz="1200" kern="0" dirty="0">
                          <a:latin typeface="Times New Roman"/>
                          <a:ea typeface="宋体"/>
                          <a:cs typeface="Times New Roman"/>
                        </a:rPr>
                        <a:t>样品号</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zh-CN" sz="1200" kern="0" dirty="0">
                          <a:latin typeface="Times New Roman"/>
                          <a:ea typeface="宋体"/>
                          <a:cs typeface="Times New Roman"/>
                        </a:rPr>
                        <a:t>层位</a:t>
                      </a:r>
                      <a:r>
                        <a:rPr lang="en-US" sz="1200" kern="0" dirty="0">
                          <a:latin typeface="Times New Roman"/>
                          <a:ea typeface="宋体"/>
                          <a:cs typeface="Times New Roman"/>
                        </a:rPr>
                        <a:t>/</a:t>
                      </a:r>
                      <a:r>
                        <a:rPr lang="zh-CN" sz="1200" kern="0" dirty="0">
                          <a:latin typeface="Times New Roman"/>
                          <a:ea typeface="宋体"/>
                          <a:cs typeface="Times New Roman"/>
                        </a:rPr>
                        <a:t>岩性</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baseline="30000" dirty="0">
                          <a:latin typeface="Times New Roman"/>
                          <a:ea typeface="宋体"/>
                          <a:cs typeface="Times New Roman"/>
                        </a:rPr>
                        <a:t>232</a:t>
                      </a:r>
                      <a:r>
                        <a:rPr lang="en-US" sz="1200" kern="0" dirty="0">
                          <a:latin typeface="Times New Roman"/>
                          <a:ea typeface="宋体"/>
                          <a:cs typeface="Times New Roman"/>
                        </a:rPr>
                        <a:t>Th</a:t>
                      </a:r>
                      <a:endParaRPr lang="zh-CN" sz="1600" kern="100" dirty="0">
                        <a:latin typeface="Calibri"/>
                        <a:ea typeface="宋体"/>
                        <a:cs typeface="Times New Roman"/>
                      </a:endParaRPr>
                    </a:p>
                    <a:p>
                      <a:pPr algn="ctr">
                        <a:lnSpc>
                          <a:spcPts val="1500"/>
                        </a:lnSpc>
                        <a:spcAft>
                          <a:spcPts val="0"/>
                        </a:spcAft>
                      </a:pPr>
                      <a:r>
                        <a:rPr lang="zh-CN" sz="1200" kern="0" dirty="0">
                          <a:latin typeface="Times New Roman"/>
                          <a:ea typeface="宋体"/>
                          <a:cs typeface="Times New Roman"/>
                        </a:rPr>
                        <a:t>（</a:t>
                      </a:r>
                      <a:r>
                        <a:rPr lang="en-US" sz="1200" kern="0" dirty="0">
                          <a:latin typeface="Times New Roman"/>
                          <a:ea typeface="宋体"/>
                          <a:cs typeface="Times New Roman"/>
                        </a:rPr>
                        <a:t>ppm</a:t>
                      </a:r>
                      <a:r>
                        <a:rPr lang="zh-CN" sz="1200" kern="0" dirty="0">
                          <a:latin typeface="Times New Roman"/>
                          <a:ea typeface="宋体"/>
                          <a:cs typeface="Times New Roman"/>
                        </a:rPr>
                        <a:t>）</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baseline="30000">
                          <a:latin typeface="Times New Roman"/>
                          <a:ea typeface="宋体"/>
                          <a:cs typeface="Times New Roman"/>
                        </a:rPr>
                        <a:t>238</a:t>
                      </a:r>
                      <a:r>
                        <a:rPr lang="en-US" sz="1200" kern="0">
                          <a:latin typeface="Times New Roman"/>
                          <a:ea typeface="宋体"/>
                          <a:cs typeface="Times New Roman"/>
                        </a:rPr>
                        <a:t>U</a:t>
                      </a:r>
                      <a:endParaRPr lang="zh-CN" sz="1600" kern="100">
                        <a:latin typeface="Calibri"/>
                        <a:ea typeface="宋体"/>
                        <a:cs typeface="Times New Roman"/>
                      </a:endParaRPr>
                    </a:p>
                    <a:p>
                      <a:pPr algn="ctr">
                        <a:lnSpc>
                          <a:spcPts val="1500"/>
                        </a:lnSpc>
                        <a:spcAft>
                          <a:spcPts val="0"/>
                        </a:spcAft>
                      </a:pPr>
                      <a:r>
                        <a:rPr lang="zh-CN" sz="1200" kern="0">
                          <a:latin typeface="Times New Roman"/>
                          <a:ea typeface="宋体"/>
                          <a:cs typeface="Times New Roman"/>
                        </a:rPr>
                        <a:t>（</a:t>
                      </a:r>
                      <a:r>
                        <a:rPr lang="en-US" sz="1200" kern="0">
                          <a:latin typeface="Times New Roman"/>
                          <a:ea typeface="宋体"/>
                          <a:cs typeface="Times New Roman"/>
                        </a:rPr>
                        <a:t>ppm</a:t>
                      </a:r>
                      <a:r>
                        <a:rPr lang="zh-CN" sz="1200" kern="0">
                          <a:latin typeface="Times New Roman"/>
                          <a:ea typeface="宋体"/>
                          <a:cs typeface="Times New Roman"/>
                        </a:rPr>
                        <a: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He</a:t>
                      </a:r>
                      <a:endParaRPr lang="zh-CN" sz="1600" kern="100">
                        <a:latin typeface="Calibri"/>
                        <a:ea typeface="宋体"/>
                        <a:cs typeface="Times New Roman"/>
                      </a:endParaRPr>
                    </a:p>
                    <a:p>
                      <a:pPr algn="ctr">
                        <a:lnSpc>
                          <a:spcPts val="1500"/>
                        </a:lnSpc>
                        <a:spcAft>
                          <a:spcPts val="0"/>
                        </a:spcAft>
                      </a:pPr>
                      <a:r>
                        <a:rPr lang="zh-CN" sz="1200" kern="0">
                          <a:latin typeface="Times New Roman"/>
                          <a:ea typeface="宋体"/>
                          <a:cs typeface="Times New Roman"/>
                        </a:rPr>
                        <a:t>（</a:t>
                      </a:r>
                      <a:r>
                        <a:rPr lang="en-US" sz="1200" kern="0">
                          <a:latin typeface="Times New Roman"/>
                          <a:ea typeface="宋体"/>
                          <a:cs typeface="Times New Roman"/>
                        </a:rPr>
                        <a:t>ncc</a:t>
                      </a:r>
                      <a:r>
                        <a:rPr lang="zh-CN" sz="1200" kern="0">
                          <a:latin typeface="Times New Roman"/>
                          <a:ea typeface="宋体"/>
                          <a:cs typeface="Times New Roman"/>
                        </a:rPr>
                        <a: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Th/U</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eU</a:t>
                      </a:r>
                      <a:endParaRPr lang="zh-CN" sz="1600" kern="100">
                        <a:latin typeface="Calibri"/>
                        <a:ea typeface="宋体"/>
                        <a:cs typeface="Times New Roman"/>
                      </a:endParaRPr>
                    </a:p>
                    <a:p>
                      <a:pPr algn="ctr">
                        <a:lnSpc>
                          <a:spcPts val="1500"/>
                        </a:lnSpc>
                        <a:spcAft>
                          <a:spcPts val="0"/>
                        </a:spcAft>
                      </a:pPr>
                      <a:r>
                        <a:rPr lang="zh-CN" sz="1200" kern="0">
                          <a:latin typeface="Times New Roman"/>
                          <a:ea typeface="宋体"/>
                          <a:cs typeface="Times New Roman"/>
                        </a:rPr>
                        <a:t>（</a:t>
                      </a:r>
                      <a:r>
                        <a:rPr lang="en-US" sz="1200" kern="0">
                          <a:latin typeface="Times New Roman"/>
                          <a:ea typeface="宋体"/>
                          <a:cs typeface="Times New Roman"/>
                        </a:rPr>
                        <a:t>ppm</a:t>
                      </a:r>
                      <a:r>
                        <a:rPr lang="zh-CN" sz="1200" kern="0">
                          <a:latin typeface="Times New Roman"/>
                          <a:ea typeface="宋体"/>
                          <a:cs typeface="Times New Roman"/>
                        </a:rPr>
                        <a: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Ft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dirty="0">
                          <a:latin typeface="Times New Roman"/>
                          <a:ea typeface="宋体"/>
                          <a:cs typeface="Times New Roman"/>
                        </a:rPr>
                        <a:t>R</a:t>
                      </a:r>
                      <a:endParaRPr lang="zh-CN" sz="1600" kern="100" dirty="0">
                        <a:latin typeface="Calibri"/>
                        <a:ea typeface="宋体"/>
                        <a:cs typeface="Times New Roman"/>
                      </a:endParaRPr>
                    </a:p>
                    <a:p>
                      <a:pPr algn="ctr">
                        <a:lnSpc>
                          <a:spcPts val="1500"/>
                        </a:lnSpc>
                        <a:spcAft>
                          <a:spcPts val="0"/>
                        </a:spcAft>
                      </a:pPr>
                      <a:r>
                        <a:rPr lang="zh-CN" sz="1200" kern="0" dirty="0">
                          <a:latin typeface="Times New Roman"/>
                          <a:ea typeface="宋体"/>
                          <a:cs typeface="Times New Roman"/>
                        </a:rPr>
                        <a:t>（</a:t>
                      </a:r>
                      <a:r>
                        <a:rPr lang="en-US" sz="1200" kern="0" dirty="0" err="1">
                          <a:latin typeface="Times New Roman"/>
                          <a:ea typeface="宋体"/>
                          <a:cs typeface="Times New Roman"/>
                        </a:rPr>
                        <a:t>μm</a:t>
                      </a:r>
                      <a:r>
                        <a:rPr lang="zh-CN" sz="1200" kern="0" dirty="0">
                          <a:latin typeface="Times New Roman"/>
                          <a:ea typeface="宋体"/>
                          <a:cs typeface="Times New Roman"/>
                        </a:rPr>
                        <a:t>）</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zh-CN" sz="1200" kern="0" dirty="0">
                          <a:latin typeface="Times New Roman"/>
                          <a:ea typeface="宋体"/>
                          <a:cs typeface="Times New Roman"/>
                        </a:rPr>
                        <a:t>修正年龄</a:t>
                      </a:r>
                      <a:endParaRPr lang="zh-CN" sz="1600" kern="100" dirty="0">
                        <a:latin typeface="Calibri"/>
                        <a:ea typeface="宋体"/>
                        <a:cs typeface="Times New Roman"/>
                      </a:endParaRPr>
                    </a:p>
                    <a:p>
                      <a:pPr algn="ctr">
                        <a:lnSpc>
                          <a:spcPts val="1500"/>
                        </a:lnSpc>
                        <a:spcAft>
                          <a:spcPts val="0"/>
                        </a:spcAft>
                      </a:pPr>
                      <a:r>
                        <a:rPr lang="zh-CN" sz="1200" kern="0" dirty="0">
                          <a:latin typeface="Times New Roman"/>
                          <a:ea typeface="宋体"/>
                          <a:cs typeface="Times New Roman"/>
                        </a:rPr>
                        <a:t>（</a:t>
                      </a:r>
                      <a:r>
                        <a:rPr lang="en-US" sz="1200" kern="0" dirty="0">
                          <a:latin typeface="Times New Roman"/>
                          <a:ea typeface="宋体"/>
                          <a:cs typeface="Times New Roman"/>
                        </a:rPr>
                        <a:t>Ma</a:t>
                      </a:r>
                      <a:r>
                        <a:rPr lang="zh-CN" sz="1200" kern="0" dirty="0">
                          <a:latin typeface="Times New Roman"/>
                          <a:ea typeface="宋体"/>
                          <a:cs typeface="Times New Roman"/>
                        </a:rPr>
                        <a:t>）</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±1σ</a:t>
                      </a:r>
                      <a:endParaRPr lang="zh-CN" sz="1600" kern="100">
                        <a:latin typeface="Calibri"/>
                        <a:ea typeface="宋体"/>
                        <a:cs typeface="Times New Roman"/>
                      </a:endParaRPr>
                    </a:p>
                    <a:p>
                      <a:pPr algn="ctr">
                        <a:lnSpc>
                          <a:spcPts val="1500"/>
                        </a:lnSpc>
                        <a:spcAft>
                          <a:spcPts val="0"/>
                        </a:spcAft>
                      </a:pPr>
                      <a:r>
                        <a:rPr lang="zh-CN" sz="1200" kern="0">
                          <a:latin typeface="Times New Roman"/>
                          <a:ea typeface="宋体"/>
                          <a:cs typeface="Times New Roman"/>
                        </a:rPr>
                        <a:t>（</a:t>
                      </a:r>
                      <a:r>
                        <a:rPr lang="en-US" sz="1200" kern="0">
                          <a:latin typeface="Times New Roman"/>
                          <a:ea typeface="宋体"/>
                          <a:cs typeface="Times New Roman"/>
                        </a:rPr>
                        <a:t>Ma</a:t>
                      </a:r>
                      <a:r>
                        <a:rPr lang="zh-CN" sz="1200" kern="0">
                          <a:latin typeface="Times New Roman"/>
                          <a:ea typeface="宋体"/>
                          <a:cs typeface="Times New Roman"/>
                        </a:rPr>
                        <a: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1741">
                <a:tc>
                  <a:txBody>
                    <a:bodyPr/>
                    <a:lstStyle/>
                    <a:p>
                      <a:pPr algn="ctr">
                        <a:lnSpc>
                          <a:spcPts val="1500"/>
                        </a:lnSpc>
                        <a:spcAft>
                          <a:spcPts val="0"/>
                        </a:spcAft>
                      </a:pPr>
                      <a:r>
                        <a:rPr lang="en-US" sz="1200" kern="0">
                          <a:latin typeface="Times New Roman"/>
                          <a:ea typeface="宋体"/>
                          <a:cs typeface="Times New Roman"/>
                        </a:rPr>
                        <a:t>*THG-1-1</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a:lnSpc>
                          <a:spcPts val="1500"/>
                        </a:lnSpc>
                        <a:spcAft>
                          <a:spcPts val="0"/>
                        </a:spcAft>
                      </a:pPr>
                      <a:r>
                        <a:rPr lang="zh-CN" sz="1200" kern="0" dirty="0">
                          <a:latin typeface="Times New Roman"/>
                          <a:ea typeface="宋体"/>
                          <a:cs typeface="Times New Roman"/>
                        </a:rPr>
                        <a:t>石炭系太原组顶</a:t>
                      </a:r>
                      <a:r>
                        <a:rPr lang="en-US" sz="1200" kern="0" dirty="0">
                          <a:latin typeface="Times New Roman"/>
                          <a:ea typeface="宋体"/>
                          <a:cs typeface="Times New Roman"/>
                        </a:rPr>
                        <a:t>/</a:t>
                      </a:r>
                      <a:r>
                        <a:rPr lang="zh-CN" sz="1200" kern="0" dirty="0">
                          <a:latin typeface="Times New Roman"/>
                          <a:ea typeface="宋体"/>
                          <a:cs typeface="Times New Roman"/>
                        </a:rPr>
                        <a:t>砂岩</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dirty="0">
                          <a:latin typeface="Times New Roman"/>
                          <a:ea typeface="宋体"/>
                          <a:cs typeface="Times New Roman"/>
                        </a:rPr>
                        <a:t>139.1</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140.4</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67.7</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0.99</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173.1</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0.82</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75.2</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256.1</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15.9</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241741">
                <a:tc>
                  <a:txBody>
                    <a:bodyPr/>
                    <a:lstStyle/>
                    <a:p>
                      <a:pPr algn="ctr">
                        <a:lnSpc>
                          <a:spcPts val="1500"/>
                        </a:lnSpc>
                        <a:spcAft>
                          <a:spcPts val="0"/>
                        </a:spcAft>
                      </a:pPr>
                      <a:r>
                        <a:rPr lang="en-US" sz="1200" kern="0" dirty="0">
                          <a:latin typeface="Times New Roman"/>
                          <a:ea typeface="宋体"/>
                          <a:cs typeface="Times New Roman"/>
                        </a:rPr>
                        <a:t>*THG-1-2</a:t>
                      </a:r>
                      <a:endParaRPr lang="zh-CN" sz="1600" kern="100" dirty="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dirty="0">
                          <a:latin typeface="Times New Roman"/>
                          <a:ea typeface="宋体"/>
                          <a:cs typeface="Times New Roman"/>
                        </a:rPr>
                        <a:t>341.6</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249.8</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60.7</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1.37</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330.1</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0.84</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84.1</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79.3</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4.9</a:t>
                      </a:r>
                      <a:endParaRPr lang="zh-CN" sz="1600" kern="100">
                        <a:latin typeface="Calibri"/>
                        <a:ea typeface="宋体"/>
                        <a:cs typeface="Times New Roman"/>
                      </a:endParaRPr>
                    </a:p>
                  </a:txBody>
                  <a:tcPr marL="68580" marR="68580" marT="0" marB="0" anchor="ctr">
                    <a:lnL>
                      <a:noFill/>
                    </a:lnL>
                    <a:lnR>
                      <a:noFill/>
                    </a:lnR>
                    <a:lnT>
                      <a:noFill/>
                    </a:lnT>
                    <a:lnB>
                      <a:noFill/>
                    </a:lnB>
                  </a:tcPr>
                </a:tc>
              </a:tr>
              <a:tr h="241741">
                <a:tc>
                  <a:txBody>
                    <a:bodyPr/>
                    <a:lstStyle/>
                    <a:p>
                      <a:pPr algn="ctr">
                        <a:lnSpc>
                          <a:spcPts val="1500"/>
                        </a:lnSpc>
                        <a:spcAft>
                          <a:spcPts val="0"/>
                        </a:spcAft>
                      </a:pPr>
                      <a:r>
                        <a:rPr lang="en-US" sz="1200" kern="0">
                          <a:latin typeface="Times New Roman"/>
                          <a:ea typeface="宋体"/>
                          <a:cs typeface="Times New Roman"/>
                        </a:rPr>
                        <a:t>THG-1-3</a:t>
                      </a:r>
                      <a:endParaRPr lang="zh-CN" sz="1600" kern="10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dirty="0">
                          <a:latin typeface="Times New Roman"/>
                          <a:ea typeface="宋体"/>
                          <a:cs typeface="Times New Roman"/>
                        </a:rPr>
                        <a:t>155.8</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174.6</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24.3</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0.89</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211.2</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0.78</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59.3</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143.3</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8.9</a:t>
                      </a:r>
                      <a:endParaRPr lang="zh-CN" sz="1600" kern="100">
                        <a:latin typeface="Calibri"/>
                        <a:ea typeface="宋体"/>
                        <a:cs typeface="Times New Roman"/>
                      </a:endParaRPr>
                    </a:p>
                  </a:txBody>
                  <a:tcPr marL="68580" marR="68580" marT="0" marB="0" anchor="ctr">
                    <a:lnL>
                      <a:noFill/>
                    </a:lnL>
                    <a:lnR>
                      <a:noFill/>
                    </a:lnR>
                    <a:lnT>
                      <a:noFill/>
                    </a:lnT>
                    <a:lnB>
                      <a:noFill/>
                    </a:lnB>
                  </a:tcPr>
                </a:tc>
              </a:tr>
              <a:tr h="241741">
                <a:tc>
                  <a:txBody>
                    <a:bodyPr/>
                    <a:lstStyle/>
                    <a:p>
                      <a:pPr algn="ctr">
                        <a:lnSpc>
                          <a:spcPts val="1500"/>
                        </a:lnSpc>
                        <a:spcAft>
                          <a:spcPts val="0"/>
                        </a:spcAft>
                      </a:pPr>
                      <a:r>
                        <a:rPr lang="en-US" sz="1200" b="1" kern="0" dirty="0">
                          <a:latin typeface="Times New Roman"/>
                          <a:ea typeface="宋体"/>
                          <a:cs typeface="Times New Roman"/>
                        </a:rPr>
                        <a:t>THG-1</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200" b="1" kern="0" dirty="0">
                          <a:latin typeface="Times New Roman"/>
                          <a:ea typeface="宋体"/>
                          <a:cs typeface="Times New Roman"/>
                        </a:rPr>
                        <a:t>155.8</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174.6</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24.3</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0.89</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211.2</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0.78</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59.3</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143.3</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8.9</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r h="241741">
                <a:tc>
                  <a:txBody>
                    <a:bodyPr/>
                    <a:lstStyle/>
                    <a:p>
                      <a:pPr algn="ctr">
                        <a:lnSpc>
                          <a:spcPts val="1500"/>
                        </a:lnSpc>
                        <a:spcAft>
                          <a:spcPts val="0"/>
                        </a:spcAft>
                      </a:pPr>
                      <a:r>
                        <a:rPr lang="en-US" sz="1200" kern="0">
                          <a:latin typeface="Times New Roman"/>
                          <a:ea typeface="宋体"/>
                          <a:cs typeface="Times New Roman"/>
                        </a:rPr>
                        <a:t>*THG-4-1</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a:lnSpc>
                          <a:spcPts val="1500"/>
                        </a:lnSpc>
                        <a:spcAft>
                          <a:spcPts val="0"/>
                        </a:spcAft>
                      </a:pPr>
                      <a:r>
                        <a:rPr lang="zh-CN" sz="1200" kern="0" dirty="0">
                          <a:latin typeface="Times New Roman"/>
                          <a:ea typeface="宋体"/>
                          <a:cs typeface="Times New Roman"/>
                        </a:rPr>
                        <a:t>二叠系山西组中部</a:t>
                      </a:r>
                      <a:r>
                        <a:rPr lang="en-US" sz="1200" kern="0" dirty="0">
                          <a:latin typeface="Times New Roman"/>
                          <a:ea typeface="宋体"/>
                          <a:cs typeface="Times New Roman"/>
                        </a:rPr>
                        <a:t>/</a:t>
                      </a:r>
                      <a:r>
                        <a:rPr lang="zh-CN" sz="1200" kern="0" dirty="0">
                          <a:latin typeface="Times New Roman"/>
                          <a:ea typeface="宋体"/>
                          <a:cs typeface="Times New Roman"/>
                        </a:rPr>
                        <a:t>砂岩</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81.9</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104.1</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27.6</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0.79</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123.4</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0.80</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64.4</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252.2</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15.6</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241741">
                <a:tc>
                  <a:txBody>
                    <a:bodyPr/>
                    <a:lstStyle/>
                    <a:p>
                      <a:pPr algn="ctr">
                        <a:lnSpc>
                          <a:spcPts val="1500"/>
                        </a:lnSpc>
                        <a:spcAft>
                          <a:spcPts val="0"/>
                        </a:spcAft>
                      </a:pPr>
                      <a:r>
                        <a:rPr lang="en-US" sz="1200" kern="0">
                          <a:latin typeface="Times New Roman"/>
                          <a:ea typeface="宋体"/>
                          <a:cs typeface="Times New Roman"/>
                        </a:rPr>
                        <a:t>THG-4-2</a:t>
                      </a:r>
                      <a:endParaRPr lang="zh-CN" sz="1600" kern="10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a:latin typeface="Times New Roman"/>
                          <a:ea typeface="宋体"/>
                          <a:cs typeface="Times New Roman"/>
                        </a:rPr>
                        <a:t>273.8</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330.7</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41.6</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0.83</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395.0</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0.73</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48.4</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165.5</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10.3</a:t>
                      </a:r>
                      <a:endParaRPr lang="zh-CN" sz="1600" kern="100" dirty="0">
                        <a:latin typeface="Calibri"/>
                        <a:ea typeface="宋体"/>
                        <a:cs typeface="Times New Roman"/>
                      </a:endParaRPr>
                    </a:p>
                  </a:txBody>
                  <a:tcPr marL="68580" marR="68580" marT="0" marB="0" anchor="ctr">
                    <a:lnL>
                      <a:noFill/>
                    </a:lnL>
                    <a:lnR>
                      <a:noFill/>
                    </a:lnR>
                    <a:lnT>
                      <a:noFill/>
                    </a:lnT>
                    <a:lnB>
                      <a:noFill/>
                    </a:lnB>
                  </a:tcPr>
                </a:tc>
              </a:tr>
              <a:tr h="241741">
                <a:tc>
                  <a:txBody>
                    <a:bodyPr/>
                    <a:lstStyle/>
                    <a:p>
                      <a:pPr algn="ctr">
                        <a:lnSpc>
                          <a:spcPts val="1500"/>
                        </a:lnSpc>
                        <a:spcAft>
                          <a:spcPts val="0"/>
                        </a:spcAft>
                      </a:pPr>
                      <a:r>
                        <a:rPr lang="en-US" sz="1200" kern="0">
                          <a:latin typeface="Times New Roman"/>
                          <a:ea typeface="宋体"/>
                          <a:cs typeface="Times New Roman"/>
                        </a:rPr>
                        <a:t>*THG-4-3</a:t>
                      </a:r>
                      <a:endParaRPr lang="zh-CN" sz="1600" kern="10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dirty="0">
                          <a:latin typeface="Times New Roman"/>
                          <a:ea typeface="宋体"/>
                          <a:cs typeface="Times New Roman"/>
                        </a:rPr>
                        <a:t>84</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116.8</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82.9</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0.72</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136.5</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0.79</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61.1</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653.5</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40.5</a:t>
                      </a:r>
                      <a:endParaRPr lang="zh-CN" sz="1600" kern="100">
                        <a:latin typeface="Calibri"/>
                        <a:ea typeface="宋体"/>
                        <a:cs typeface="Times New Roman"/>
                      </a:endParaRPr>
                    </a:p>
                  </a:txBody>
                  <a:tcPr marL="68580" marR="68580" marT="0" marB="0" anchor="ctr">
                    <a:lnL>
                      <a:noFill/>
                    </a:lnL>
                    <a:lnR>
                      <a:noFill/>
                    </a:lnR>
                    <a:lnT>
                      <a:noFill/>
                    </a:lnT>
                    <a:lnB>
                      <a:noFill/>
                    </a:lnB>
                  </a:tcPr>
                </a:tc>
              </a:tr>
              <a:tr h="241741">
                <a:tc>
                  <a:txBody>
                    <a:bodyPr/>
                    <a:lstStyle/>
                    <a:p>
                      <a:pPr algn="ctr">
                        <a:lnSpc>
                          <a:spcPts val="1500"/>
                        </a:lnSpc>
                        <a:spcAft>
                          <a:spcPts val="0"/>
                        </a:spcAft>
                      </a:pPr>
                      <a:r>
                        <a:rPr lang="en-US" sz="1200" b="1" kern="0">
                          <a:latin typeface="Times New Roman"/>
                          <a:ea typeface="宋体"/>
                          <a:cs typeface="Times New Roman"/>
                        </a:rPr>
                        <a:t>THG-4</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200" b="1" kern="0">
                          <a:latin typeface="Times New Roman"/>
                          <a:ea typeface="宋体"/>
                          <a:cs typeface="Times New Roman"/>
                        </a:rPr>
                        <a:t>273.8</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330.7</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41.6</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0.83</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395.0</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0.73</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48.4</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165.5</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10.3</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r h="241741">
                <a:tc>
                  <a:txBody>
                    <a:bodyPr/>
                    <a:lstStyle/>
                    <a:p>
                      <a:pPr algn="ctr">
                        <a:lnSpc>
                          <a:spcPts val="1500"/>
                        </a:lnSpc>
                        <a:spcAft>
                          <a:spcPts val="0"/>
                        </a:spcAft>
                      </a:pPr>
                      <a:r>
                        <a:rPr lang="en-US" sz="1200" kern="0">
                          <a:latin typeface="Times New Roman"/>
                          <a:ea typeface="宋体"/>
                          <a:cs typeface="Times New Roman"/>
                        </a:rPr>
                        <a:t>THG-8-1</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a:lnSpc>
                          <a:spcPts val="1500"/>
                        </a:lnSpc>
                        <a:spcAft>
                          <a:spcPts val="0"/>
                        </a:spcAft>
                      </a:pPr>
                      <a:r>
                        <a:rPr lang="zh-CN" sz="1200" kern="0" dirty="0">
                          <a:latin typeface="Times New Roman"/>
                          <a:ea typeface="宋体"/>
                          <a:cs typeface="Times New Roman"/>
                        </a:rPr>
                        <a:t>二叠系下石盒子组</a:t>
                      </a:r>
                      <a:r>
                        <a:rPr lang="en-US" sz="1200" kern="0" dirty="0">
                          <a:latin typeface="Times New Roman"/>
                          <a:ea typeface="宋体"/>
                          <a:cs typeface="Times New Roman"/>
                        </a:rPr>
                        <a:t>/</a:t>
                      </a:r>
                      <a:r>
                        <a:rPr lang="zh-CN" sz="1200" kern="0" dirty="0">
                          <a:latin typeface="Times New Roman"/>
                          <a:ea typeface="宋体"/>
                          <a:cs typeface="Times New Roman"/>
                        </a:rPr>
                        <a:t>砂岩</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159.4</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318.3</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48.9</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0.50</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355.8</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0.78</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58.2</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138.3</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8.6</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241741">
                <a:tc>
                  <a:txBody>
                    <a:bodyPr/>
                    <a:lstStyle/>
                    <a:p>
                      <a:pPr algn="ctr">
                        <a:lnSpc>
                          <a:spcPts val="1500"/>
                        </a:lnSpc>
                        <a:spcAft>
                          <a:spcPts val="0"/>
                        </a:spcAft>
                      </a:pPr>
                      <a:r>
                        <a:rPr lang="en-US" sz="1200" kern="0">
                          <a:latin typeface="Times New Roman"/>
                          <a:ea typeface="宋体"/>
                          <a:cs typeface="Times New Roman"/>
                        </a:rPr>
                        <a:t>*THG-8-2</a:t>
                      </a:r>
                      <a:endParaRPr lang="zh-CN" sz="1600" kern="10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a:latin typeface="Times New Roman"/>
                          <a:ea typeface="宋体"/>
                          <a:cs typeface="Times New Roman"/>
                        </a:rPr>
                        <a:t>200.3</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940.2</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52.2</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0.21</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987.3</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0.81</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69.6</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49.6</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3.1</a:t>
                      </a:r>
                      <a:endParaRPr lang="zh-CN" sz="1600" kern="100" dirty="0">
                        <a:latin typeface="Calibri"/>
                        <a:ea typeface="宋体"/>
                        <a:cs typeface="Times New Roman"/>
                      </a:endParaRPr>
                    </a:p>
                  </a:txBody>
                  <a:tcPr marL="68580" marR="68580" marT="0" marB="0" anchor="ctr">
                    <a:lnL>
                      <a:noFill/>
                    </a:lnL>
                    <a:lnR>
                      <a:noFill/>
                    </a:lnR>
                    <a:lnT>
                      <a:noFill/>
                    </a:lnT>
                    <a:lnB>
                      <a:noFill/>
                    </a:lnB>
                  </a:tcPr>
                </a:tc>
              </a:tr>
              <a:tr h="241741">
                <a:tc>
                  <a:txBody>
                    <a:bodyPr/>
                    <a:lstStyle/>
                    <a:p>
                      <a:pPr algn="ctr">
                        <a:lnSpc>
                          <a:spcPts val="1500"/>
                        </a:lnSpc>
                        <a:spcAft>
                          <a:spcPts val="0"/>
                        </a:spcAft>
                      </a:pPr>
                      <a:r>
                        <a:rPr lang="en-US" sz="1200" kern="0">
                          <a:latin typeface="Times New Roman"/>
                          <a:ea typeface="宋体"/>
                          <a:cs typeface="Times New Roman"/>
                        </a:rPr>
                        <a:t>*THG-8-3</a:t>
                      </a:r>
                      <a:endParaRPr lang="zh-CN" sz="1600" kern="10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a:latin typeface="Times New Roman"/>
                          <a:ea typeface="宋体"/>
                          <a:cs typeface="Times New Roman"/>
                        </a:rPr>
                        <a:t>225.4</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367.5</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33.6</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0.61</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420.4</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0.80</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68.8</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70.2</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4.4</a:t>
                      </a:r>
                      <a:endParaRPr lang="zh-CN" sz="1600" kern="100" dirty="0">
                        <a:latin typeface="Calibri"/>
                        <a:ea typeface="宋体"/>
                        <a:cs typeface="Times New Roman"/>
                      </a:endParaRPr>
                    </a:p>
                  </a:txBody>
                  <a:tcPr marL="68580" marR="68580" marT="0" marB="0" anchor="ctr">
                    <a:lnL>
                      <a:noFill/>
                    </a:lnL>
                    <a:lnR>
                      <a:noFill/>
                    </a:lnR>
                    <a:lnT>
                      <a:noFill/>
                    </a:lnT>
                    <a:lnB>
                      <a:noFill/>
                    </a:lnB>
                  </a:tcPr>
                </a:tc>
              </a:tr>
              <a:tr h="241741">
                <a:tc>
                  <a:txBody>
                    <a:bodyPr/>
                    <a:lstStyle/>
                    <a:p>
                      <a:pPr algn="ctr">
                        <a:lnSpc>
                          <a:spcPts val="1500"/>
                        </a:lnSpc>
                        <a:spcAft>
                          <a:spcPts val="0"/>
                        </a:spcAft>
                      </a:pPr>
                      <a:r>
                        <a:rPr lang="en-US" sz="1200" b="1" kern="0">
                          <a:latin typeface="Times New Roman"/>
                          <a:ea typeface="宋体"/>
                          <a:cs typeface="Times New Roman"/>
                        </a:rPr>
                        <a:t>THG-8</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200" b="1" kern="0">
                          <a:latin typeface="Times New Roman"/>
                          <a:ea typeface="宋体"/>
                          <a:cs typeface="Times New Roman"/>
                        </a:rPr>
                        <a:t>159.4</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318.3</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48.9</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0.50</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355.8</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0.78</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58.2</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138.3</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8.6</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52227" name="Rectangle 3"/>
          <p:cNvSpPr>
            <a:spLocks noChangeArrowheads="1"/>
          </p:cNvSpPr>
          <p:nvPr/>
        </p:nvSpPr>
        <p:spPr bwMode="auto">
          <a:xfrm>
            <a:off x="9144000" y="2474605"/>
            <a:ext cx="1476672"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400" dirty="0" smtClean="0">
                <a:latin typeface="Arial" pitchFamily="34" charset="0"/>
                <a:ea typeface="宋体" pitchFamily="2" charset="-122"/>
                <a:cs typeface="宋体" pitchFamily="2" charset="-122"/>
              </a:rPr>
              <a:t>选择符合上述标准的数据进行加权平均</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 name="矩形 1"/>
          <p:cNvSpPr/>
          <p:nvPr/>
        </p:nvSpPr>
        <p:spPr>
          <a:xfrm>
            <a:off x="7164288" y="2843937"/>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164288" y="3789040"/>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149008" y="4797152"/>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77510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7040140"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热史模拟</a:t>
            </a:r>
            <a:r>
              <a:rPr lang="en-US" altLang="zh-CN" sz="39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锆石</a:t>
            </a:r>
            <a:r>
              <a:rPr lang="en-US" altLang="zh-CN" sz="3200" dirty="0" smtClean="0">
                <a:solidFill>
                  <a:schemeClr val="bg1"/>
                </a:solidFill>
                <a:latin typeface="黑体" pitchFamily="49" charset="-122"/>
                <a:ea typeface="黑体" pitchFamily="49" charset="-122"/>
              </a:rPr>
              <a:t>(U-</a:t>
            </a:r>
            <a:r>
              <a:rPr lang="en-US" altLang="zh-CN" sz="3200" dirty="0" err="1" smtClean="0">
                <a:solidFill>
                  <a:schemeClr val="bg1"/>
                </a:solidFill>
                <a:latin typeface="黑体" pitchFamily="49" charset="-122"/>
                <a:ea typeface="黑体" pitchFamily="49" charset="-122"/>
              </a:rPr>
              <a:t>Th</a:t>
            </a:r>
            <a:r>
              <a:rPr lang="en-US" altLang="zh-CN" sz="3200" dirty="0">
                <a:solidFill>
                  <a:schemeClr val="bg1"/>
                </a:solidFill>
                <a:latin typeface="黑体" pitchFamily="49" charset="-122"/>
                <a:ea typeface="黑体" pitchFamily="49" charset="-122"/>
              </a:rPr>
              <a:t>)</a:t>
            </a:r>
            <a:r>
              <a:rPr lang="en-US" altLang="zh-CN" sz="3200" dirty="0" smtClean="0">
                <a:solidFill>
                  <a:schemeClr val="bg1"/>
                </a:solidFill>
                <a:latin typeface="黑体" pitchFamily="49" charset="-122"/>
                <a:ea typeface="黑体" pitchFamily="49" charset="-122"/>
              </a:rPr>
              <a:t>/He</a:t>
            </a:r>
            <a:r>
              <a:rPr lang="zh-CN" altLang="en-US" sz="3200" dirty="0" smtClean="0">
                <a:solidFill>
                  <a:schemeClr val="bg1"/>
                </a:solidFill>
                <a:latin typeface="黑体" pitchFamily="49" charset="-122"/>
                <a:ea typeface="黑体" pitchFamily="49" charset="-122"/>
              </a:rPr>
              <a:t>测试结果</a:t>
            </a:r>
            <a:endParaRPr lang="en-US" altLang="zh-CN" sz="3200" dirty="0" smtClean="0">
              <a:solidFill>
                <a:schemeClr val="bg1"/>
              </a:solidFill>
              <a:latin typeface="黑体" pitchFamily="49" charset="-122"/>
              <a:ea typeface="黑体" pitchFamily="49" charset="-122"/>
            </a:endParaRPr>
          </a:p>
        </p:txBody>
      </p:sp>
      <p:sp>
        <p:nvSpPr>
          <p:cNvPr id="9" name="TextBox 8"/>
          <p:cNvSpPr txBox="1"/>
          <p:nvPr/>
        </p:nvSpPr>
        <p:spPr>
          <a:xfrm>
            <a:off x="2915816" y="1124744"/>
            <a:ext cx="3300904" cy="369332"/>
          </a:xfrm>
          <a:prstGeom prst="rect">
            <a:avLst/>
          </a:prstGeom>
          <a:noFill/>
        </p:spPr>
        <p:txBody>
          <a:bodyPr wrap="none" rtlCol="0">
            <a:spAutoFit/>
          </a:bodyPr>
          <a:lstStyle/>
          <a:p>
            <a:r>
              <a:rPr lang="zh-CN" altLang="en-US" dirty="0" smtClean="0">
                <a:latin typeface="黑体" pitchFamily="49" charset="-122"/>
                <a:ea typeface="黑体" pitchFamily="49" charset="-122"/>
              </a:rPr>
              <a:t>寺沟锆石（</a:t>
            </a:r>
            <a:r>
              <a:rPr lang="en-US" altLang="zh-CN" dirty="0" smtClean="0">
                <a:latin typeface="黑体" pitchFamily="49" charset="-122"/>
                <a:ea typeface="黑体" pitchFamily="49" charset="-122"/>
              </a:rPr>
              <a:t>U-</a:t>
            </a:r>
            <a:r>
              <a:rPr lang="en-US" altLang="zh-CN" dirty="0" err="1" smtClean="0">
                <a:latin typeface="黑体" pitchFamily="49" charset="-122"/>
                <a:ea typeface="黑体" pitchFamily="49" charset="-122"/>
              </a:rPr>
              <a:t>Th</a:t>
            </a:r>
            <a:r>
              <a:rPr lang="en-US" altLang="zh-CN" dirty="0" smtClean="0">
                <a:latin typeface="黑体" pitchFamily="49" charset="-122"/>
                <a:ea typeface="黑体" pitchFamily="49" charset="-122"/>
              </a:rPr>
              <a:t>/He</a:t>
            </a:r>
            <a:r>
              <a:rPr lang="zh-CN" altLang="en-US" dirty="0" smtClean="0">
                <a:latin typeface="黑体" pitchFamily="49" charset="-122"/>
                <a:ea typeface="黑体" pitchFamily="49" charset="-122"/>
              </a:rPr>
              <a:t>）测试结果</a:t>
            </a:r>
            <a:endParaRPr lang="zh-CN" altLang="en-US" dirty="0">
              <a:latin typeface="黑体" pitchFamily="49" charset="-122"/>
              <a:ea typeface="黑体" pitchFamily="49"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xmlns="" val="3966148717"/>
              </p:ext>
            </p:extLst>
          </p:nvPr>
        </p:nvGraphicFramePr>
        <p:xfrm>
          <a:off x="467542" y="1484784"/>
          <a:ext cx="7704857" cy="5301197"/>
        </p:xfrm>
        <a:graphic>
          <a:graphicData uri="http://schemas.openxmlformats.org/drawingml/2006/table">
            <a:tbl>
              <a:tblPr/>
              <a:tblGrid>
                <a:gridCol w="817757"/>
                <a:gridCol w="816931"/>
                <a:gridCol w="699993"/>
                <a:gridCol w="700815"/>
                <a:gridCol w="699993"/>
                <a:gridCol w="583875"/>
                <a:gridCol w="700815"/>
                <a:gridCol w="583055"/>
                <a:gridCol w="700815"/>
                <a:gridCol w="699993"/>
                <a:gridCol w="700815"/>
              </a:tblGrid>
              <a:tr h="487397">
                <a:tc>
                  <a:txBody>
                    <a:bodyPr/>
                    <a:lstStyle/>
                    <a:p>
                      <a:pPr algn="ctr">
                        <a:lnSpc>
                          <a:spcPts val="1500"/>
                        </a:lnSpc>
                        <a:spcAft>
                          <a:spcPts val="0"/>
                        </a:spcAft>
                      </a:pPr>
                      <a:r>
                        <a:rPr lang="zh-CN" sz="1100" kern="0" dirty="0">
                          <a:latin typeface="Times New Roman"/>
                          <a:ea typeface="宋体"/>
                          <a:cs typeface="Times New Roman"/>
                        </a:rPr>
                        <a:t>样品号</a:t>
                      </a:r>
                      <a:endParaRPr lang="zh-CN" sz="1200" kern="100" dirty="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zh-CN" sz="1100" kern="0">
                          <a:latin typeface="Times New Roman"/>
                          <a:ea typeface="宋体"/>
                          <a:cs typeface="Times New Roman"/>
                        </a:rPr>
                        <a:t>层位</a:t>
                      </a:r>
                      <a:r>
                        <a:rPr lang="en-US" sz="1100" kern="0">
                          <a:latin typeface="Times New Roman"/>
                          <a:ea typeface="宋体"/>
                          <a:cs typeface="Times New Roman"/>
                        </a:rPr>
                        <a:t>/</a:t>
                      </a:r>
                      <a:r>
                        <a:rPr lang="zh-CN" sz="1100" kern="0">
                          <a:latin typeface="Times New Roman"/>
                          <a:ea typeface="宋体"/>
                          <a:cs typeface="Times New Roman"/>
                        </a:rPr>
                        <a:t>岩性</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baseline="30000">
                          <a:latin typeface="Times New Roman"/>
                          <a:ea typeface="宋体"/>
                          <a:cs typeface="Times New Roman"/>
                        </a:rPr>
                        <a:t>232</a:t>
                      </a:r>
                      <a:r>
                        <a:rPr lang="en-US" sz="1100" kern="0">
                          <a:latin typeface="Times New Roman"/>
                          <a:ea typeface="宋体"/>
                          <a:cs typeface="Times New Roman"/>
                        </a:rPr>
                        <a:t>Th</a:t>
                      </a:r>
                      <a:endParaRPr lang="zh-CN" sz="1200" kern="100">
                        <a:latin typeface="Calibri"/>
                        <a:ea typeface="宋体"/>
                        <a:cs typeface="Times New Roman"/>
                      </a:endParaRPr>
                    </a:p>
                    <a:p>
                      <a:pPr algn="ctr">
                        <a:lnSpc>
                          <a:spcPts val="1500"/>
                        </a:lnSpc>
                        <a:spcAft>
                          <a:spcPts val="0"/>
                        </a:spcAft>
                      </a:pPr>
                      <a:r>
                        <a:rPr lang="zh-CN" sz="1100" kern="0">
                          <a:latin typeface="Times New Roman"/>
                          <a:ea typeface="宋体"/>
                          <a:cs typeface="Times New Roman"/>
                        </a:rPr>
                        <a:t>（</a:t>
                      </a:r>
                      <a:r>
                        <a:rPr lang="en-US" sz="1100" kern="0">
                          <a:latin typeface="Times New Roman"/>
                          <a:ea typeface="宋体"/>
                          <a:cs typeface="Times New Roman"/>
                        </a:rPr>
                        <a:t>ppm</a:t>
                      </a:r>
                      <a:r>
                        <a:rPr lang="zh-CN" sz="1100" kern="0">
                          <a:latin typeface="Times New Roman"/>
                          <a:ea typeface="宋体"/>
                          <a:cs typeface="Times New Roman"/>
                        </a:rPr>
                        <a:t>）</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baseline="30000">
                          <a:latin typeface="Times New Roman"/>
                          <a:ea typeface="宋体"/>
                          <a:cs typeface="Times New Roman"/>
                        </a:rPr>
                        <a:t>238</a:t>
                      </a:r>
                      <a:r>
                        <a:rPr lang="en-US" sz="1100" kern="0">
                          <a:latin typeface="Times New Roman"/>
                          <a:ea typeface="宋体"/>
                          <a:cs typeface="Times New Roman"/>
                        </a:rPr>
                        <a:t>U</a:t>
                      </a:r>
                      <a:endParaRPr lang="zh-CN" sz="1200" kern="100">
                        <a:latin typeface="Calibri"/>
                        <a:ea typeface="宋体"/>
                        <a:cs typeface="Times New Roman"/>
                      </a:endParaRPr>
                    </a:p>
                    <a:p>
                      <a:pPr algn="ctr">
                        <a:lnSpc>
                          <a:spcPts val="1500"/>
                        </a:lnSpc>
                        <a:spcAft>
                          <a:spcPts val="0"/>
                        </a:spcAft>
                      </a:pPr>
                      <a:r>
                        <a:rPr lang="zh-CN" sz="1100" kern="0">
                          <a:latin typeface="Times New Roman"/>
                          <a:ea typeface="宋体"/>
                          <a:cs typeface="Times New Roman"/>
                        </a:rPr>
                        <a:t>（</a:t>
                      </a:r>
                      <a:r>
                        <a:rPr lang="en-US" sz="1100" kern="0">
                          <a:latin typeface="Times New Roman"/>
                          <a:ea typeface="宋体"/>
                          <a:cs typeface="Times New Roman"/>
                        </a:rPr>
                        <a:t>ppm</a:t>
                      </a:r>
                      <a:r>
                        <a:rPr lang="zh-CN" sz="1100" kern="0">
                          <a:latin typeface="Times New Roman"/>
                          <a:ea typeface="宋体"/>
                          <a:cs typeface="Times New Roman"/>
                        </a:rPr>
                        <a:t>）</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a:latin typeface="Times New Roman"/>
                          <a:ea typeface="宋体"/>
                          <a:cs typeface="Times New Roman"/>
                        </a:rPr>
                        <a:t>He</a:t>
                      </a:r>
                      <a:endParaRPr lang="zh-CN" sz="1200" kern="100">
                        <a:latin typeface="Calibri"/>
                        <a:ea typeface="宋体"/>
                        <a:cs typeface="Times New Roman"/>
                      </a:endParaRPr>
                    </a:p>
                    <a:p>
                      <a:pPr algn="ctr">
                        <a:lnSpc>
                          <a:spcPts val="1500"/>
                        </a:lnSpc>
                        <a:spcAft>
                          <a:spcPts val="0"/>
                        </a:spcAft>
                      </a:pPr>
                      <a:r>
                        <a:rPr lang="zh-CN" sz="1100" kern="0">
                          <a:latin typeface="Times New Roman"/>
                          <a:ea typeface="宋体"/>
                          <a:cs typeface="Times New Roman"/>
                        </a:rPr>
                        <a:t>（</a:t>
                      </a:r>
                      <a:r>
                        <a:rPr lang="en-US" sz="1100" kern="0">
                          <a:latin typeface="Times New Roman"/>
                          <a:ea typeface="宋体"/>
                          <a:cs typeface="Times New Roman"/>
                        </a:rPr>
                        <a:t>ncc</a:t>
                      </a:r>
                      <a:r>
                        <a:rPr lang="zh-CN" sz="1100" kern="0">
                          <a:latin typeface="Times New Roman"/>
                          <a:ea typeface="宋体"/>
                          <a:cs typeface="Times New Roman"/>
                        </a:rPr>
                        <a:t>）</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a:latin typeface="Times New Roman"/>
                          <a:ea typeface="宋体"/>
                          <a:cs typeface="Times New Roman"/>
                        </a:rPr>
                        <a:t>Th/U</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a:latin typeface="Times New Roman"/>
                          <a:ea typeface="宋体"/>
                          <a:cs typeface="Times New Roman"/>
                        </a:rPr>
                        <a:t>eU</a:t>
                      </a:r>
                      <a:endParaRPr lang="zh-CN" sz="1200" kern="100">
                        <a:latin typeface="Calibri"/>
                        <a:ea typeface="宋体"/>
                        <a:cs typeface="Times New Roman"/>
                      </a:endParaRPr>
                    </a:p>
                    <a:p>
                      <a:pPr algn="ctr">
                        <a:lnSpc>
                          <a:spcPts val="1500"/>
                        </a:lnSpc>
                        <a:spcAft>
                          <a:spcPts val="0"/>
                        </a:spcAft>
                      </a:pPr>
                      <a:r>
                        <a:rPr lang="zh-CN" sz="1100" kern="0">
                          <a:latin typeface="Times New Roman"/>
                          <a:ea typeface="宋体"/>
                          <a:cs typeface="Times New Roman"/>
                        </a:rPr>
                        <a:t>（</a:t>
                      </a:r>
                      <a:r>
                        <a:rPr lang="en-US" sz="1100" kern="0">
                          <a:latin typeface="Times New Roman"/>
                          <a:ea typeface="宋体"/>
                          <a:cs typeface="Times New Roman"/>
                        </a:rPr>
                        <a:t>ppm</a:t>
                      </a:r>
                      <a:r>
                        <a:rPr lang="zh-CN" sz="1100" kern="0">
                          <a:latin typeface="Times New Roman"/>
                          <a:ea typeface="宋体"/>
                          <a:cs typeface="Times New Roman"/>
                        </a:rPr>
                        <a:t>）</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a:latin typeface="Times New Roman"/>
                          <a:ea typeface="宋体"/>
                          <a:cs typeface="Times New Roman"/>
                        </a:rPr>
                        <a:t>Ft</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a:latin typeface="Times New Roman"/>
                          <a:ea typeface="宋体"/>
                          <a:cs typeface="Times New Roman"/>
                        </a:rPr>
                        <a:t>R</a:t>
                      </a:r>
                      <a:endParaRPr lang="zh-CN" sz="1200" kern="100">
                        <a:latin typeface="Calibri"/>
                        <a:ea typeface="宋体"/>
                        <a:cs typeface="Times New Roman"/>
                      </a:endParaRPr>
                    </a:p>
                    <a:p>
                      <a:pPr algn="ctr">
                        <a:lnSpc>
                          <a:spcPts val="1500"/>
                        </a:lnSpc>
                        <a:spcAft>
                          <a:spcPts val="0"/>
                        </a:spcAft>
                      </a:pPr>
                      <a:r>
                        <a:rPr lang="zh-CN" sz="1100" kern="0">
                          <a:latin typeface="Times New Roman"/>
                          <a:ea typeface="宋体"/>
                          <a:cs typeface="Times New Roman"/>
                        </a:rPr>
                        <a:t>（</a:t>
                      </a:r>
                      <a:r>
                        <a:rPr lang="en-US" sz="1100" kern="0">
                          <a:latin typeface="Times New Roman"/>
                          <a:ea typeface="宋体"/>
                          <a:cs typeface="Times New Roman"/>
                        </a:rPr>
                        <a:t>μm</a:t>
                      </a:r>
                      <a:r>
                        <a:rPr lang="zh-CN" sz="1100" kern="0">
                          <a:latin typeface="Times New Roman"/>
                          <a:ea typeface="宋体"/>
                          <a:cs typeface="Times New Roman"/>
                        </a:rPr>
                        <a:t>）</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zh-CN" sz="1100" kern="0">
                          <a:latin typeface="Times New Roman"/>
                          <a:ea typeface="宋体"/>
                          <a:cs typeface="Times New Roman"/>
                        </a:rPr>
                        <a:t>修正年龄</a:t>
                      </a:r>
                      <a:endParaRPr lang="zh-CN" sz="1200" kern="100">
                        <a:latin typeface="Calibri"/>
                        <a:ea typeface="宋体"/>
                        <a:cs typeface="Times New Roman"/>
                      </a:endParaRPr>
                    </a:p>
                    <a:p>
                      <a:pPr algn="ctr">
                        <a:lnSpc>
                          <a:spcPts val="1500"/>
                        </a:lnSpc>
                        <a:spcAft>
                          <a:spcPts val="0"/>
                        </a:spcAft>
                      </a:pPr>
                      <a:r>
                        <a:rPr lang="zh-CN" sz="1100" kern="0">
                          <a:latin typeface="Times New Roman"/>
                          <a:ea typeface="宋体"/>
                          <a:cs typeface="Times New Roman"/>
                        </a:rPr>
                        <a:t>（</a:t>
                      </a:r>
                      <a:r>
                        <a:rPr lang="en-US" sz="1100" kern="0">
                          <a:latin typeface="Times New Roman"/>
                          <a:ea typeface="宋体"/>
                          <a:cs typeface="Times New Roman"/>
                        </a:rPr>
                        <a:t>Ma</a:t>
                      </a:r>
                      <a:r>
                        <a:rPr lang="zh-CN" sz="1100" kern="0">
                          <a:latin typeface="Times New Roman"/>
                          <a:ea typeface="宋体"/>
                          <a:cs typeface="Times New Roman"/>
                        </a:rPr>
                        <a:t>）</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a:latin typeface="Times New Roman"/>
                          <a:ea typeface="宋体"/>
                          <a:cs typeface="Times New Roman"/>
                        </a:rPr>
                        <a:t>±1σ</a:t>
                      </a:r>
                      <a:endParaRPr lang="zh-CN" sz="1200" kern="100">
                        <a:latin typeface="Calibri"/>
                        <a:ea typeface="宋体"/>
                        <a:cs typeface="Times New Roman"/>
                      </a:endParaRPr>
                    </a:p>
                    <a:p>
                      <a:pPr algn="ctr">
                        <a:lnSpc>
                          <a:spcPts val="1500"/>
                        </a:lnSpc>
                        <a:spcAft>
                          <a:spcPts val="0"/>
                        </a:spcAft>
                      </a:pPr>
                      <a:r>
                        <a:rPr lang="zh-CN" sz="1100" kern="0">
                          <a:latin typeface="Times New Roman"/>
                          <a:ea typeface="宋体"/>
                          <a:cs typeface="Times New Roman"/>
                        </a:rPr>
                        <a:t>（</a:t>
                      </a:r>
                      <a:r>
                        <a:rPr lang="en-US" sz="1100" kern="0">
                          <a:latin typeface="Times New Roman"/>
                          <a:ea typeface="宋体"/>
                          <a:cs typeface="Times New Roman"/>
                        </a:rPr>
                        <a:t>Ma</a:t>
                      </a:r>
                      <a:r>
                        <a:rPr lang="zh-CN" sz="1100" kern="0">
                          <a:latin typeface="Times New Roman"/>
                          <a:ea typeface="宋体"/>
                          <a:cs typeface="Times New Roman"/>
                        </a:rPr>
                        <a:t>）</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2552">
                <a:tc>
                  <a:txBody>
                    <a:bodyPr/>
                    <a:lstStyle/>
                    <a:p>
                      <a:pPr algn="ctr">
                        <a:lnSpc>
                          <a:spcPts val="1500"/>
                        </a:lnSpc>
                        <a:spcAft>
                          <a:spcPts val="0"/>
                        </a:spcAft>
                      </a:pPr>
                      <a:r>
                        <a:rPr lang="en-US" sz="1100" kern="0">
                          <a:latin typeface="Times New Roman"/>
                          <a:ea typeface="宋体"/>
                          <a:cs typeface="Times New Roman"/>
                        </a:rPr>
                        <a:t>SG-1-1</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a:lnSpc>
                          <a:spcPts val="1500"/>
                        </a:lnSpc>
                        <a:spcAft>
                          <a:spcPts val="0"/>
                        </a:spcAft>
                      </a:pPr>
                      <a:r>
                        <a:rPr lang="zh-CN" sz="1100" kern="0">
                          <a:latin typeface="Times New Roman"/>
                          <a:ea typeface="宋体"/>
                          <a:cs typeface="Times New Roman"/>
                        </a:rPr>
                        <a:t>石炭系太原组底</a:t>
                      </a:r>
                      <a:r>
                        <a:rPr lang="en-US" sz="1100" kern="0">
                          <a:latin typeface="Times New Roman"/>
                          <a:ea typeface="宋体"/>
                          <a:cs typeface="Times New Roman"/>
                        </a:rPr>
                        <a:t>/</a:t>
                      </a:r>
                      <a:r>
                        <a:rPr lang="zh-CN" sz="1100" kern="0">
                          <a:latin typeface="Times New Roman"/>
                          <a:ea typeface="宋体"/>
                          <a:cs typeface="Times New Roman"/>
                        </a:rPr>
                        <a:t>砂岩</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a:latin typeface="Times New Roman"/>
                          <a:ea typeface="宋体"/>
                          <a:cs typeface="Times New Roman"/>
                        </a:rPr>
                        <a:t>454.4</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461.5</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133.1</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0.98</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568.3</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0.84</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83.0</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90.1</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5.6</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r>
              <a:tr h="192552">
                <a:tc>
                  <a:txBody>
                    <a:bodyPr/>
                    <a:lstStyle/>
                    <a:p>
                      <a:pPr algn="ctr">
                        <a:lnSpc>
                          <a:spcPts val="1500"/>
                        </a:lnSpc>
                        <a:spcAft>
                          <a:spcPts val="0"/>
                        </a:spcAft>
                      </a:pPr>
                      <a:r>
                        <a:rPr lang="en-US" sz="1100" kern="0" dirty="0">
                          <a:latin typeface="Times New Roman"/>
                          <a:ea typeface="宋体"/>
                          <a:cs typeface="Times New Roman"/>
                        </a:rPr>
                        <a:t>SG-1-2</a:t>
                      </a:r>
                      <a:endParaRPr lang="zh-CN" sz="1200" kern="100" dirty="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a:latin typeface="Times New Roman"/>
                          <a:ea typeface="宋体"/>
                          <a:cs typeface="Times New Roman"/>
                        </a:rPr>
                        <a:t>496.6</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497.4</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177.4</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1.00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614.1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0.85</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86.6</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111.0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6.9</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kern="0" dirty="0">
                          <a:latin typeface="Times New Roman"/>
                          <a:ea typeface="宋体"/>
                          <a:cs typeface="Times New Roman"/>
                        </a:rPr>
                        <a:t>SG-1-3</a:t>
                      </a:r>
                      <a:endParaRPr lang="zh-CN" sz="1200" kern="100" dirty="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a:latin typeface="Times New Roman"/>
                          <a:ea typeface="宋体"/>
                          <a:cs typeface="Times New Roman"/>
                        </a:rPr>
                        <a:t>476.9</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341.6</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84.0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1.40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453.7</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0.82</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70.4</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101.7</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6.3</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b="1" kern="0">
                          <a:latin typeface="Times New Roman"/>
                          <a:ea typeface="宋体"/>
                          <a:cs typeface="Times New Roman"/>
                        </a:rPr>
                        <a:t>SG-1</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100" b="1" kern="0">
                          <a:latin typeface="Times New Roman"/>
                          <a:ea typeface="宋体"/>
                          <a:cs typeface="Times New Roman"/>
                        </a:rPr>
                        <a:t>476.9</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433.5</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131.5</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1.13</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545.4</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0.83</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solidFill>
                            <a:srgbClr val="000000"/>
                          </a:solidFill>
                          <a:latin typeface="Times New Roman"/>
                          <a:ea typeface="宋体"/>
                          <a:cs typeface="Times New Roman"/>
                        </a:rPr>
                        <a:t>80.0</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dirty="0">
                          <a:latin typeface="Times New Roman"/>
                          <a:ea typeface="宋体"/>
                          <a:cs typeface="Times New Roman"/>
                        </a:rPr>
                        <a:t>100.9</a:t>
                      </a:r>
                      <a:endParaRPr lang="zh-CN" sz="1200" kern="100" dirty="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dirty="0">
                          <a:latin typeface="Times New Roman"/>
                          <a:ea typeface="宋体"/>
                          <a:cs typeface="Times New Roman"/>
                        </a:rPr>
                        <a:t>6.3</a:t>
                      </a:r>
                      <a:endParaRPr lang="zh-CN" sz="1200" kern="100" dirty="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r>
              <a:tr h="192552">
                <a:tc>
                  <a:txBody>
                    <a:bodyPr/>
                    <a:lstStyle/>
                    <a:p>
                      <a:pPr algn="ctr">
                        <a:lnSpc>
                          <a:spcPts val="1500"/>
                        </a:lnSpc>
                        <a:spcAft>
                          <a:spcPts val="0"/>
                        </a:spcAft>
                      </a:pPr>
                      <a:r>
                        <a:rPr lang="en-US" sz="1100" kern="0">
                          <a:latin typeface="Times New Roman"/>
                          <a:ea typeface="宋体"/>
                          <a:cs typeface="Times New Roman"/>
                        </a:rPr>
                        <a:t>SG-2-1</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a:lnSpc>
                          <a:spcPts val="1500"/>
                        </a:lnSpc>
                        <a:spcAft>
                          <a:spcPts val="0"/>
                        </a:spcAft>
                      </a:pPr>
                      <a:r>
                        <a:rPr lang="zh-CN" sz="1100" kern="0" dirty="0">
                          <a:latin typeface="Times New Roman"/>
                          <a:ea typeface="宋体"/>
                          <a:cs typeface="Times New Roman"/>
                        </a:rPr>
                        <a:t>石炭系太原组顶</a:t>
                      </a:r>
                      <a:r>
                        <a:rPr lang="en-US" sz="1100" kern="0" dirty="0">
                          <a:latin typeface="Times New Roman"/>
                          <a:ea typeface="宋体"/>
                          <a:cs typeface="Times New Roman"/>
                        </a:rPr>
                        <a:t>/</a:t>
                      </a:r>
                      <a:r>
                        <a:rPr lang="zh-CN" sz="1100" kern="0" dirty="0">
                          <a:latin typeface="Times New Roman"/>
                          <a:ea typeface="宋体"/>
                          <a:cs typeface="Times New Roman"/>
                        </a:rPr>
                        <a:t>砂岩</a:t>
                      </a:r>
                      <a:endParaRPr lang="zh-CN" sz="1200" kern="100" dirty="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dirty="0">
                          <a:latin typeface="Times New Roman"/>
                          <a:ea typeface="宋体"/>
                          <a:cs typeface="Times New Roman"/>
                        </a:rPr>
                        <a:t>228.6</a:t>
                      </a:r>
                      <a:endParaRPr lang="zh-CN" sz="1200" kern="100" dirty="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176.5</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23.5</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1.29</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230.3</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0.77</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56.7</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118.2</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7.3</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r>
              <a:tr h="192552">
                <a:tc>
                  <a:txBody>
                    <a:bodyPr/>
                    <a:lstStyle/>
                    <a:p>
                      <a:pPr algn="ctr">
                        <a:lnSpc>
                          <a:spcPts val="1500"/>
                        </a:lnSpc>
                        <a:spcAft>
                          <a:spcPts val="0"/>
                        </a:spcAft>
                      </a:pPr>
                      <a:r>
                        <a:rPr lang="en-US" sz="1100" kern="0">
                          <a:latin typeface="Times New Roman"/>
                          <a:ea typeface="宋体"/>
                          <a:cs typeface="Times New Roman"/>
                        </a:rPr>
                        <a:t>SG-2-2</a:t>
                      </a:r>
                      <a:endParaRPr lang="zh-CN" sz="1200" kern="10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dirty="0">
                          <a:latin typeface="Times New Roman"/>
                          <a:ea typeface="宋体"/>
                          <a:cs typeface="Times New Roman"/>
                        </a:rPr>
                        <a:t>249.4</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164.6</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25.1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1.51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223.2</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0.79</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63.9</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126.8</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7.9</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kern="0">
                          <a:latin typeface="Times New Roman"/>
                          <a:ea typeface="宋体"/>
                          <a:cs typeface="Times New Roman"/>
                        </a:rPr>
                        <a:t>SG-2-3</a:t>
                      </a:r>
                      <a:endParaRPr lang="zh-CN" sz="1200" kern="10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a:latin typeface="Times New Roman"/>
                          <a:ea typeface="宋体"/>
                          <a:cs typeface="Times New Roman"/>
                        </a:rPr>
                        <a:t>220.0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220.4</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36.3</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1.00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272.1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0.80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64.0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122.1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7.6</a:t>
                      </a:r>
                      <a:endParaRPr lang="zh-CN" sz="1200" kern="100" dirty="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b="1" kern="0">
                          <a:latin typeface="Times New Roman"/>
                          <a:ea typeface="宋体"/>
                          <a:cs typeface="Times New Roman"/>
                        </a:rPr>
                        <a:t>SG-2</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100" b="1" kern="0">
                          <a:latin typeface="Times New Roman"/>
                          <a:ea typeface="宋体"/>
                          <a:cs typeface="Times New Roman"/>
                        </a:rPr>
                        <a:t>232.7</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dirty="0">
                          <a:latin typeface="Times New Roman"/>
                          <a:ea typeface="宋体"/>
                          <a:cs typeface="Times New Roman"/>
                        </a:rPr>
                        <a:t>187.2</a:t>
                      </a:r>
                      <a:endParaRPr lang="zh-CN" sz="1200" kern="100" dirty="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28.3</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1.27</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241.9</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0.79</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solidFill>
                            <a:srgbClr val="000000"/>
                          </a:solidFill>
                          <a:latin typeface="Times New Roman"/>
                          <a:ea typeface="宋体"/>
                          <a:cs typeface="Times New Roman"/>
                        </a:rPr>
                        <a:t>61.5</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122.4</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7.6</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r>
              <a:tr h="192552">
                <a:tc>
                  <a:txBody>
                    <a:bodyPr/>
                    <a:lstStyle/>
                    <a:p>
                      <a:pPr algn="ctr">
                        <a:lnSpc>
                          <a:spcPts val="1500"/>
                        </a:lnSpc>
                        <a:spcAft>
                          <a:spcPts val="0"/>
                        </a:spcAft>
                      </a:pPr>
                      <a:r>
                        <a:rPr lang="en-US" sz="1100" kern="0">
                          <a:latin typeface="Times New Roman"/>
                          <a:ea typeface="宋体"/>
                          <a:cs typeface="Times New Roman"/>
                        </a:rPr>
                        <a:t>SG-3-1</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a:lnSpc>
                          <a:spcPts val="1500"/>
                        </a:lnSpc>
                        <a:spcAft>
                          <a:spcPts val="0"/>
                        </a:spcAft>
                      </a:pPr>
                      <a:r>
                        <a:rPr lang="zh-CN" sz="1100" kern="0">
                          <a:latin typeface="Times New Roman"/>
                          <a:ea typeface="宋体"/>
                          <a:cs typeface="Times New Roman"/>
                        </a:rPr>
                        <a:t>二叠系山西组底</a:t>
                      </a:r>
                      <a:r>
                        <a:rPr lang="en-US" sz="1100" kern="0">
                          <a:latin typeface="Times New Roman"/>
                          <a:ea typeface="宋体"/>
                          <a:cs typeface="Times New Roman"/>
                        </a:rPr>
                        <a:t>/</a:t>
                      </a:r>
                      <a:r>
                        <a:rPr lang="zh-CN" sz="1100" kern="0">
                          <a:latin typeface="Times New Roman"/>
                          <a:ea typeface="宋体"/>
                          <a:cs typeface="Times New Roman"/>
                        </a:rPr>
                        <a:t>砂岩</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a:latin typeface="Times New Roman"/>
                          <a:ea typeface="宋体"/>
                          <a:cs typeface="Times New Roman"/>
                        </a:rPr>
                        <a:t>157.3</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dirty="0">
                          <a:latin typeface="Times New Roman"/>
                          <a:ea typeface="宋体"/>
                          <a:cs typeface="Times New Roman"/>
                        </a:rPr>
                        <a:t>143.6</a:t>
                      </a:r>
                      <a:endParaRPr lang="zh-CN" sz="1200" kern="100" dirty="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5.6</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1.09</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180.6</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0.69</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46.4</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118.9</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7.4</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r>
              <a:tr h="192552">
                <a:tc>
                  <a:txBody>
                    <a:bodyPr/>
                    <a:lstStyle/>
                    <a:p>
                      <a:pPr algn="ctr">
                        <a:lnSpc>
                          <a:spcPts val="1500"/>
                        </a:lnSpc>
                        <a:spcAft>
                          <a:spcPts val="0"/>
                        </a:spcAft>
                      </a:pPr>
                      <a:r>
                        <a:rPr lang="en-US" sz="1100" kern="0" dirty="0">
                          <a:latin typeface="Times New Roman"/>
                          <a:ea typeface="宋体"/>
                          <a:cs typeface="Times New Roman"/>
                        </a:rPr>
                        <a:t>*SG-3-2</a:t>
                      </a:r>
                      <a:endParaRPr lang="zh-CN" sz="1200" kern="100" dirty="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dirty="0">
                          <a:latin typeface="Times New Roman"/>
                          <a:ea typeface="宋体"/>
                          <a:cs typeface="Times New Roman"/>
                        </a:rPr>
                        <a:t>173.1</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116.9</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36.3</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1.48</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157.6</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0.76</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56.3</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379.0</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23.5</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kern="0">
                          <a:latin typeface="Times New Roman"/>
                          <a:ea typeface="宋体"/>
                          <a:cs typeface="Times New Roman"/>
                        </a:rPr>
                        <a:t>SG-3-3</a:t>
                      </a:r>
                      <a:endParaRPr lang="zh-CN" sz="1200" kern="10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a:latin typeface="Times New Roman"/>
                          <a:ea typeface="宋体"/>
                          <a:cs typeface="Times New Roman"/>
                        </a:rPr>
                        <a:t>166.6</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316.0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19.8</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0.53</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355.2</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0.74</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51.2</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142.8</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8.9</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b="1" kern="0">
                          <a:latin typeface="Times New Roman"/>
                          <a:ea typeface="宋体"/>
                          <a:cs typeface="Times New Roman"/>
                        </a:rPr>
                        <a:t>SG-3</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100" b="1" kern="0">
                          <a:latin typeface="Times New Roman"/>
                          <a:ea typeface="宋体"/>
                          <a:cs typeface="Times New Roman"/>
                        </a:rPr>
                        <a:t>162.0</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229.8</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dirty="0">
                          <a:latin typeface="Times New Roman"/>
                          <a:ea typeface="宋体"/>
                          <a:cs typeface="Times New Roman"/>
                        </a:rPr>
                        <a:t>12.71</a:t>
                      </a:r>
                      <a:endParaRPr lang="zh-CN" sz="1200" kern="100" dirty="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0.81</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267.9</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0.72</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48.83</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130.9</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8.2</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r>
              <a:tr h="192552">
                <a:tc>
                  <a:txBody>
                    <a:bodyPr/>
                    <a:lstStyle/>
                    <a:p>
                      <a:pPr algn="ctr">
                        <a:lnSpc>
                          <a:spcPts val="1500"/>
                        </a:lnSpc>
                        <a:spcAft>
                          <a:spcPts val="0"/>
                        </a:spcAft>
                      </a:pPr>
                      <a:r>
                        <a:rPr lang="en-US" sz="1100" kern="0">
                          <a:latin typeface="Times New Roman"/>
                          <a:ea typeface="宋体"/>
                          <a:cs typeface="Times New Roman"/>
                        </a:rPr>
                        <a:t>SG-4-1</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a:lnSpc>
                          <a:spcPts val="1500"/>
                        </a:lnSpc>
                        <a:spcAft>
                          <a:spcPts val="0"/>
                        </a:spcAft>
                      </a:pPr>
                      <a:r>
                        <a:rPr lang="zh-CN" sz="1100" kern="0">
                          <a:latin typeface="Times New Roman"/>
                          <a:ea typeface="宋体"/>
                          <a:cs typeface="Times New Roman"/>
                        </a:rPr>
                        <a:t>二叠系下石盒子组底</a:t>
                      </a:r>
                      <a:r>
                        <a:rPr lang="en-US" sz="1100" kern="0">
                          <a:latin typeface="Times New Roman"/>
                          <a:ea typeface="宋体"/>
                          <a:cs typeface="Times New Roman"/>
                        </a:rPr>
                        <a:t>/</a:t>
                      </a:r>
                      <a:r>
                        <a:rPr lang="zh-CN" sz="1100" kern="0">
                          <a:latin typeface="Times New Roman"/>
                          <a:ea typeface="宋体"/>
                          <a:cs typeface="Times New Roman"/>
                        </a:rPr>
                        <a:t>砂岩</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a:latin typeface="Times New Roman"/>
                          <a:ea typeface="宋体"/>
                          <a:cs typeface="Times New Roman"/>
                        </a:rPr>
                        <a:t>71.1</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60.7</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10.6</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dirty="0">
                          <a:latin typeface="Times New Roman"/>
                          <a:ea typeface="宋体"/>
                          <a:cs typeface="Times New Roman"/>
                        </a:rPr>
                        <a:t>0.79</a:t>
                      </a:r>
                      <a:endParaRPr lang="zh-CN" sz="1200" kern="100" dirty="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77.4</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0.79</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61.4</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126.3</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7.8</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r>
              <a:tr h="192552">
                <a:tc>
                  <a:txBody>
                    <a:bodyPr/>
                    <a:lstStyle/>
                    <a:p>
                      <a:pPr algn="ctr">
                        <a:lnSpc>
                          <a:spcPts val="1500"/>
                        </a:lnSpc>
                        <a:spcAft>
                          <a:spcPts val="0"/>
                        </a:spcAft>
                      </a:pPr>
                      <a:r>
                        <a:rPr lang="en-US" sz="1100" kern="0">
                          <a:latin typeface="Times New Roman"/>
                          <a:ea typeface="宋体"/>
                          <a:cs typeface="Times New Roman"/>
                        </a:rPr>
                        <a:t>*SG-4-2</a:t>
                      </a:r>
                      <a:endParaRPr lang="zh-CN" sz="1200" kern="10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a:latin typeface="Times New Roman"/>
                          <a:ea typeface="宋体"/>
                          <a:cs typeface="Times New Roman"/>
                        </a:rPr>
                        <a:t>51.3</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26.7</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18.5</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0.79</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38.8</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0.79</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62.8</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395.0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24.5</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kern="0">
                          <a:latin typeface="Times New Roman"/>
                          <a:ea typeface="宋体"/>
                          <a:cs typeface="Times New Roman"/>
                        </a:rPr>
                        <a:t>*SG-4-3</a:t>
                      </a:r>
                      <a:endParaRPr lang="zh-CN" sz="1200" kern="10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a:latin typeface="Times New Roman"/>
                          <a:ea typeface="宋体"/>
                          <a:cs typeface="Times New Roman"/>
                        </a:rPr>
                        <a:t>582.9</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471.2</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75.2</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0.81</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608.2</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0.81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70.6</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71.3</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4.4</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b="1" kern="0">
                          <a:latin typeface="Times New Roman"/>
                          <a:ea typeface="宋体"/>
                          <a:cs typeface="Times New Roman"/>
                        </a:rPr>
                        <a:t>SG-4</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100" b="1" kern="0">
                          <a:latin typeface="Times New Roman"/>
                          <a:ea typeface="宋体"/>
                          <a:cs typeface="Times New Roman"/>
                        </a:rPr>
                        <a:t>71.1</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60.7</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10.6</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0.79</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dirty="0">
                          <a:latin typeface="Times New Roman"/>
                          <a:ea typeface="宋体"/>
                          <a:cs typeface="Times New Roman"/>
                        </a:rPr>
                        <a:t>77.4</a:t>
                      </a:r>
                      <a:endParaRPr lang="zh-CN" sz="1200" kern="100" dirty="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0.79</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61.4</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126.3</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7.8</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r>
              <a:tr h="192552">
                <a:tc>
                  <a:txBody>
                    <a:bodyPr/>
                    <a:lstStyle/>
                    <a:p>
                      <a:pPr algn="ctr">
                        <a:lnSpc>
                          <a:spcPts val="1500"/>
                        </a:lnSpc>
                        <a:spcAft>
                          <a:spcPts val="0"/>
                        </a:spcAft>
                      </a:pPr>
                      <a:r>
                        <a:rPr lang="en-US" sz="1100" kern="0">
                          <a:latin typeface="Times New Roman"/>
                          <a:ea typeface="宋体"/>
                          <a:cs typeface="Times New Roman"/>
                        </a:rPr>
                        <a:t>SG-5-1</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a:lnSpc>
                          <a:spcPts val="1500"/>
                        </a:lnSpc>
                        <a:spcAft>
                          <a:spcPts val="0"/>
                        </a:spcAft>
                      </a:pPr>
                      <a:r>
                        <a:rPr lang="zh-CN" sz="1100" kern="0">
                          <a:latin typeface="Times New Roman"/>
                          <a:ea typeface="宋体"/>
                          <a:cs typeface="Times New Roman"/>
                        </a:rPr>
                        <a:t>二叠系上石盒子组</a:t>
                      </a:r>
                      <a:r>
                        <a:rPr lang="en-US" sz="1100" kern="0">
                          <a:latin typeface="Times New Roman"/>
                          <a:ea typeface="宋体"/>
                          <a:cs typeface="Times New Roman"/>
                        </a:rPr>
                        <a:t>/</a:t>
                      </a:r>
                      <a:r>
                        <a:rPr lang="zh-CN" sz="1100" kern="0">
                          <a:latin typeface="Times New Roman"/>
                          <a:ea typeface="宋体"/>
                          <a:cs typeface="Times New Roman"/>
                        </a:rPr>
                        <a:t>砂岩</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a:latin typeface="Times New Roman"/>
                          <a:ea typeface="宋体"/>
                          <a:cs typeface="Times New Roman"/>
                        </a:rPr>
                        <a:t>76.2</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129.6</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30.8</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0.59</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dirty="0">
                          <a:latin typeface="Times New Roman"/>
                          <a:ea typeface="宋体"/>
                          <a:cs typeface="Times New Roman"/>
                        </a:rPr>
                        <a:t>147.6</a:t>
                      </a:r>
                      <a:endParaRPr lang="zh-CN" sz="1200" kern="100" dirty="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dirty="0">
                          <a:latin typeface="Times New Roman"/>
                          <a:ea typeface="宋体"/>
                          <a:cs typeface="Times New Roman"/>
                        </a:rPr>
                        <a:t>0.82</a:t>
                      </a:r>
                      <a:endParaRPr lang="zh-CN" sz="1200" kern="100" dirty="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72.5</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142.3</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8.8</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r>
              <a:tr h="192552">
                <a:tc>
                  <a:txBody>
                    <a:bodyPr/>
                    <a:lstStyle/>
                    <a:p>
                      <a:pPr algn="ctr">
                        <a:lnSpc>
                          <a:spcPts val="1500"/>
                        </a:lnSpc>
                        <a:spcAft>
                          <a:spcPts val="0"/>
                        </a:spcAft>
                      </a:pPr>
                      <a:r>
                        <a:rPr lang="en-US" sz="1100" kern="0">
                          <a:latin typeface="Times New Roman"/>
                          <a:ea typeface="宋体"/>
                          <a:cs typeface="Times New Roman"/>
                        </a:rPr>
                        <a:t>SG-5-2</a:t>
                      </a:r>
                      <a:endParaRPr lang="zh-CN" sz="1200" kern="10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a:latin typeface="Times New Roman"/>
                          <a:ea typeface="宋体"/>
                          <a:cs typeface="Times New Roman"/>
                        </a:rPr>
                        <a:t>56.7</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183.5</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11.9</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0.31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196.8</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0.71</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solidFill>
                            <a:srgbClr val="000000"/>
                          </a:solidFill>
                          <a:latin typeface="Times New Roman"/>
                          <a:ea typeface="宋体"/>
                          <a:cs typeface="Times New Roman"/>
                        </a:rPr>
                        <a:t>44.8</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203.3</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12.6</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kern="0">
                          <a:latin typeface="Times New Roman"/>
                          <a:ea typeface="宋体"/>
                          <a:cs typeface="Times New Roman"/>
                        </a:rPr>
                        <a:t>SG-5-3</a:t>
                      </a:r>
                      <a:endParaRPr lang="zh-CN" sz="1200" kern="10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a:latin typeface="Times New Roman"/>
                          <a:ea typeface="宋体"/>
                          <a:cs typeface="Times New Roman"/>
                        </a:rPr>
                        <a:t>74.5</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184.0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10.3</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0.41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201.5</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0.72</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solidFill>
                            <a:srgbClr val="000000"/>
                          </a:solidFill>
                          <a:latin typeface="Times New Roman"/>
                          <a:ea typeface="宋体"/>
                          <a:cs typeface="Times New Roman"/>
                        </a:rPr>
                        <a:t>45.6</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148.0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9.2</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b="1" kern="0">
                          <a:latin typeface="Times New Roman"/>
                          <a:ea typeface="宋体"/>
                          <a:cs typeface="Times New Roman"/>
                        </a:rPr>
                        <a:t>SG-5</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100" b="1" kern="0">
                          <a:latin typeface="Times New Roman"/>
                          <a:ea typeface="宋体"/>
                          <a:cs typeface="Times New Roman"/>
                        </a:rPr>
                        <a:t>69.2</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165.7</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17.7</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0.43</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182.0</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0.75</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dirty="0">
                          <a:latin typeface="Times New Roman"/>
                          <a:ea typeface="宋体"/>
                          <a:cs typeface="Times New Roman"/>
                        </a:rPr>
                        <a:t>54.3</a:t>
                      </a:r>
                      <a:endParaRPr lang="zh-CN" sz="1200" kern="100" dirty="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dirty="0">
                          <a:latin typeface="Times New Roman"/>
                          <a:ea typeface="宋体"/>
                          <a:cs typeface="Times New Roman"/>
                        </a:rPr>
                        <a:t>164.5</a:t>
                      </a:r>
                      <a:endParaRPr lang="zh-CN" sz="1200" kern="100" dirty="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10.2</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r>
              <a:tr h="192552">
                <a:tc>
                  <a:txBody>
                    <a:bodyPr/>
                    <a:lstStyle/>
                    <a:p>
                      <a:pPr algn="ctr">
                        <a:lnSpc>
                          <a:spcPts val="1500"/>
                        </a:lnSpc>
                        <a:spcAft>
                          <a:spcPts val="0"/>
                        </a:spcAft>
                      </a:pPr>
                      <a:r>
                        <a:rPr lang="en-US" sz="1100" kern="0">
                          <a:latin typeface="Times New Roman"/>
                          <a:ea typeface="宋体"/>
                          <a:cs typeface="Times New Roman"/>
                        </a:rPr>
                        <a:t>SG-9-1</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rowSpan="5">
                  <a:txBody>
                    <a:bodyPr/>
                    <a:lstStyle/>
                    <a:p>
                      <a:pPr algn="ctr">
                        <a:lnSpc>
                          <a:spcPts val="1500"/>
                        </a:lnSpc>
                        <a:spcAft>
                          <a:spcPts val="0"/>
                        </a:spcAft>
                      </a:pPr>
                      <a:r>
                        <a:rPr lang="zh-CN" sz="1100" kern="0">
                          <a:latin typeface="Times New Roman"/>
                          <a:ea typeface="宋体"/>
                          <a:cs typeface="Times New Roman"/>
                        </a:rPr>
                        <a:t>二叠系石千峰组</a:t>
                      </a:r>
                      <a:r>
                        <a:rPr lang="en-US" sz="1100" kern="0">
                          <a:latin typeface="Times New Roman"/>
                          <a:ea typeface="宋体"/>
                          <a:cs typeface="Times New Roman"/>
                        </a:rPr>
                        <a:t>/</a:t>
                      </a:r>
                      <a:r>
                        <a:rPr lang="zh-CN" sz="1100" kern="0">
                          <a:latin typeface="Times New Roman"/>
                          <a:ea typeface="宋体"/>
                          <a:cs typeface="Times New Roman"/>
                        </a:rPr>
                        <a:t>砂岩</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kern="0">
                          <a:latin typeface="Times New Roman"/>
                          <a:ea typeface="宋体"/>
                          <a:cs typeface="Times New Roman"/>
                        </a:rPr>
                        <a:t>200.3</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347.2</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34.9</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0.58</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394.3</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0.77</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55.9</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dirty="0">
                          <a:latin typeface="Times New Roman"/>
                          <a:ea typeface="宋体"/>
                          <a:cs typeface="Times New Roman"/>
                        </a:rPr>
                        <a:t>141.3</a:t>
                      </a:r>
                      <a:endParaRPr lang="zh-CN" sz="1200" kern="100" dirty="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100" kern="0">
                          <a:latin typeface="Times New Roman"/>
                          <a:ea typeface="宋体"/>
                          <a:cs typeface="Times New Roman"/>
                        </a:rPr>
                        <a:t>8.8</a:t>
                      </a:r>
                      <a:endParaRPr lang="zh-CN" sz="1200" kern="100">
                        <a:latin typeface="Calibri"/>
                        <a:ea typeface="宋体"/>
                        <a:cs typeface="Times New Roman"/>
                      </a:endParaRPr>
                    </a:p>
                  </a:txBody>
                  <a:tcPr marL="47812" marR="47812" marT="0" marB="0" anchor="ctr">
                    <a:lnL>
                      <a:noFill/>
                    </a:lnL>
                    <a:lnR>
                      <a:noFill/>
                    </a:lnR>
                    <a:lnT w="12700" cap="flat" cmpd="sng" algn="ctr">
                      <a:solidFill>
                        <a:srgbClr val="000000"/>
                      </a:solidFill>
                      <a:prstDash val="solid"/>
                      <a:round/>
                      <a:headEnd type="none" w="med" len="med"/>
                      <a:tailEnd type="none" w="med" len="med"/>
                    </a:lnT>
                    <a:lnB>
                      <a:noFill/>
                    </a:lnB>
                  </a:tcPr>
                </a:tc>
              </a:tr>
              <a:tr h="192552">
                <a:tc>
                  <a:txBody>
                    <a:bodyPr/>
                    <a:lstStyle/>
                    <a:p>
                      <a:pPr algn="ctr">
                        <a:lnSpc>
                          <a:spcPts val="1500"/>
                        </a:lnSpc>
                        <a:spcAft>
                          <a:spcPts val="0"/>
                        </a:spcAft>
                      </a:pPr>
                      <a:r>
                        <a:rPr lang="en-US" sz="1100" kern="0">
                          <a:latin typeface="Times New Roman"/>
                          <a:ea typeface="宋体"/>
                          <a:cs typeface="Times New Roman"/>
                        </a:rPr>
                        <a:t>*SG-9-2</a:t>
                      </a:r>
                      <a:endParaRPr lang="zh-CN" sz="1200" kern="10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a:latin typeface="Times New Roman"/>
                          <a:ea typeface="宋体"/>
                          <a:cs typeface="Times New Roman"/>
                        </a:rPr>
                        <a:t>351.7</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574.9</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48.5</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0.61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657.5</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0.79</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58.1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dirty="0">
                          <a:latin typeface="Times New Roman"/>
                          <a:ea typeface="宋体"/>
                          <a:cs typeface="Times New Roman"/>
                        </a:rPr>
                        <a:t>86.6</a:t>
                      </a:r>
                      <a:endParaRPr lang="zh-CN" sz="1200" kern="100" dirty="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5.37</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kern="0">
                          <a:latin typeface="Times New Roman"/>
                          <a:ea typeface="宋体"/>
                          <a:cs typeface="Times New Roman"/>
                        </a:rPr>
                        <a:t>SG-9-3</a:t>
                      </a:r>
                      <a:endParaRPr lang="zh-CN" sz="1200" kern="10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a:latin typeface="Times New Roman"/>
                          <a:ea typeface="宋体"/>
                          <a:cs typeface="Times New Roman"/>
                        </a:rPr>
                        <a:t>182.2</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247.8</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43.1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0.74</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290.6</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0.76</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52.6</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180.7</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11.20</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kern="0">
                          <a:latin typeface="Times New Roman"/>
                          <a:ea typeface="宋体"/>
                          <a:cs typeface="Times New Roman"/>
                        </a:rPr>
                        <a:t>SG-9-4</a:t>
                      </a:r>
                      <a:endParaRPr lang="zh-CN" sz="1200" kern="100">
                        <a:latin typeface="Calibri"/>
                        <a:ea typeface="宋体"/>
                        <a:cs typeface="Times New Roman"/>
                      </a:endParaRPr>
                    </a:p>
                  </a:txBody>
                  <a:tcPr marL="47812" marR="47812"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100" kern="0">
                          <a:latin typeface="Times New Roman"/>
                          <a:ea typeface="宋体"/>
                          <a:cs typeface="Times New Roman"/>
                        </a:rPr>
                        <a:t>174.1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477.1</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90.4</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0.36</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518.0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0.78</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57.0</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215.6</a:t>
                      </a:r>
                      <a:endParaRPr lang="zh-CN" sz="1200" kern="100">
                        <a:latin typeface="Calibri"/>
                        <a:ea typeface="宋体"/>
                        <a:cs typeface="Times New Roman"/>
                      </a:endParaRPr>
                    </a:p>
                  </a:txBody>
                  <a:tcPr marL="47812" marR="47812" marT="0" marB="0" anchor="ctr">
                    <a:lnL>
                      <a:noFill/>
                    </a:lnL>
                    <a:lnR>
                      <a:noFill/>
                    </a:lnR>
                    <a:lnT>
                      <a:noFill/>
                    </a:lnT>
                    <a:lnB>
                      <a:noFill/>
                    </a:lnB>
                  </a:tcPr>
                </a:tc>
                <a:tc>
                  <a:txBody>
                    <a:bodyPr/>
                    <a:lstStyle/>
                    <a:p>
                      <a:pPr algn="ctr">
                        <a:lnSpc>
                          <a:spcPts val="1500"/>
                        </a:lnSpc>
                        <a:spcAft>
                          <a:spcPts val="0"/>
                        </a:spcAft>
                      </a:pPr>
                      <a:r>
                        <a:rPr lang="en-US" sz="1100" kern="0">
                          <a:latin typeface="Times New Roman"/>
                          <a:ea typeface="宋体"/>
                          <a:cs typeface="Times New Roman"/>
                        </a:rPr>
                        <a:t>13.37</a:t>
                      </a:r>
                      <a:endParaRPr lang="zh-CN" sz="1200" kern="100">
                        <a:latin typeface="Calibri"/>
                        <a:ea typeface="宋体"/>
                        <a:cs typeface="Times New Roman"/>
                      </a:endParaRPr>
                    </a:p>
                  </a:txBody>
                  <a:tcPr marL="47812" marR="47812" marT="0" marB="0" anchor="ctr">
                    <a:lnL>
                      <a:noFill/>
                    </a:lnL>
                    <a:lnR>
                      <a:noFill/>
                    </a:lnR>
                    <a:lnT>
                      <a:noFill/>
                    </a:lnT>
                    <a:lnB>
                      <a:noFill/>
                    </a:lnB>
                  </a:tcPr>
                </a:tc>
              </a:tr>
              <a:tr h="192552">
                <a:tc>
                  <a:txBody>
                    <a:bodyPr/>
                    <a:lstStyle/>
                    <a:p>
                      <a:pPr algn="ctr">
                        <a:lnSpc>
                          <a:spcPts val="1500"/>
                        </a:lnSpc>
                        <a:spcAft>
                          <a:spcPts val="0"/>
                        </a:spcAft>
                      </a:pPr>
                      <a:r>
                        <a:rPr lang="en-US" sz="1100" b="1" kern="0">
                          <a:latin typeface="Times New Roman"/>
                          <a:ea typeface="宋体"/>
                          <a:cs typeface="Times New Roman"/>
                        </a:rPr>
                        <a:t>SG-9</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100" b="1" kern="0">
                          <a:latin typeface="Times New Roman"/>
                          <a:ea typeface="宋体"/>
                          <a:cs typeface="Times New Roman"/>
                        </a:rPr>
                        <a:t>185.5</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357.4</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dirty="0">
                          <a:latin typeface="Times New Roman"/>
                          <a:ea typeface="宋体"/>
                          <a:cs typeface="Times New Roman"/>
                        </a:rPr>
                        <a:t>56.1</a:t>
                      </a:r>
                      <a:endParaRPr lang="zh-CN" sz="1200" kern="100" dirty="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dirty="0">
                          <a:latin typeface="Times New Roman"/>
                          <a:ea typeface="宋体"/>
                          <a:cs typeface="Times New Roman"/>
                        </a:rPr>
                        <a:t>0.56</a:t>
                      </a:r>
                      <a:endParaRPr lang="zh-CN" sz="1200" kern="100" dirty="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388.9</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0.77</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a:latin typeface="Times New Roman"/>
                          <a:ea typeface="宋体"/>
                          <a:cs typeface="Times New Roman"/>
                        </a:rPr>
                        <a:t>55.2</a:t>
                      </a:r>
                      <a:endParaRPr lang="zh-CN" sz="1200" kern="10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dirty="0">
                          <a:latin typeface="Times New Roman"/>
                          <a:ea typeface="宋体"/>
                          <a:cs typeface="Times New Roman"/>
                        </a:rPr>
                        <a:t>179.2</a:t>
                      </a:r>
                      <a:endParaRPr lang="zh-CN" sz="1200" kern="100" dirty="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100" b="1" kern="0" dirty="0">
                          <a:latin typeface="Times New Roman"/>
                          <a:ea typeface="宋体"/>
                          <a:cs typeface="Times New Roman"/>
                        </a:rPr>
                        <a:t>10</a:t>
                      </a:r>
                      <a:endParaRPr lang="zh-CN" sz="1200" kern="100" dirty="0">
                        <a:latin typeface="Calibri"/>
                        <a:ea typeface="宋体"/>
                        <a:cs typeface="Times New Roman"/>
                      </a:endParaRPr>
                    </a:p>
                  </a:txBody>
                  <a:tcPr marL="47812" marR="47812"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7" name="矩形 6"/>
          <p:cNvSpPr/>
          <p:nvPr/>
        </p:nvSpPr>
        <p:spPr>
          <a:xfrm>
            <a:off x="6876256" y="3284984"/>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58694" y="2492896"/>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852145" y="4077072"/>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849441" y="4797152"/>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49441" y="5589240"/>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876256" y="6525344"/>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77510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7040140"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热史模拟</a:t>
            </a:r>
            <a:r>
              <a:rPr lang="en-US" altLang="zh-CN" sz="39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锆石</a:t>
            </a:r>
            <a:r>
              <a:rPr lang="en-US" altLang="zh-CN" sz="3200" dirty="0" smtClean="0">
                <a:solidFill>
                  <a:schemeClr val="bg1"/>
                </a:solidFill>
                <a:latin typeface="黑体" pitchFamily="49" charset="-122"/>
                <a:ea typeface="黑体" pitchFamily="49" charset="-122"/>
              </a:rPr>
              <a:t>(U-</a:t>
            </a:r>
            <a:r>
              <a:rPr lang="en-US" altLang="zh-CN" sz="3200" dirty="0" err="1" smtClean="0">
                <a:solidFill>
                  <a:schemeClr val="bg1"/>
                </a:solidFill>
                <a:latin typeface="黑体" pitchFamily="49" charset="-122"/>
                <a:ea typeface="黑体" pitchFamily="49" charset="-122"/>
              </a:rPr>
              <a:t>Th</a:t>
            </a:r>
            <a:r>
              <a:rPr lang="en-US" altLang="zh-CN" sz="3200" dirty="0">
                <a:solidFill>
                  <a:schemeClr val="bg1"/>
                </a:solidFill>
                <a:latin typeface="黑体" pitchFamily="49" charset="-122"/>
                <a:ea typeface="黑体" pitchFamily="49" charset="-122"/>
              </a:rPr>
              <a:t>)</a:t>
            </a:r>
            <a:r>
              <a:rPr lang="en-US" altLang="zh-CN" sz="3200" dirty="0" smtClean="0">
                <a:solidFill>
                  <a:schemeClr val="bg1"/>
                </a:solidFill>
                <a:latin typeface="黑体" pitchFamily="49" charset="-122"/>
                <a:ea typeface="黑体" pitchFamily="49" charset="-122"/>
              </a:rPr>
              <a:t>/He</a:t>
            </a:r>
            <a:r>
              <a:rPr lang="zh-CN" altLang="en-US" sz="3200" dirty="0" smtClean="0">
                <a:solidFill>
                  <a:schemeClr val="bg1"/>
                </a:solidFill>
                <a:latin typeface="黑体" pitchFamily="49" charset="-122"/>
                <a:ea typeface="黑体" pitchFamily="49" charset="-122"/>
              </a:rPr>
              <a:t>测试结果</a:t>
            </a:r>
            <a:endParaRPr lang="en-US" altLang="zh-CN" sz="3200" dirty="0" smtClean="0">
              <a:solidFill>
                <a:schemeClr val="bg1"/>
              </a:solidFill>
              <a:latin typeface="黑体" pitchFamily="49" charset="-122"/>
              <a:ea typeface="黑体" pitchFamily="49" charset="-122"/>
            </a:endParaRPr>
          </a:p>
        </p:txBody>
      </p:sp>
      <p:sp>
        <p:nvSpPr>
          <p:cNvPr id="9" name="TextBox 8"/>
          <p:cNvSpPr txBox="1"/>
          <p:nvPr/>
        </p:nvSpPr>
        <p:spPr>
          <a:xfrm>
            <a:off x="2915816" y="1196752"/>
            <a:ext cx="3300904" cy="369332"/>
          </a:xfrm>
          <a:prstGeom prst="rect">
            <a:avLst/>
          </a:prstGeom>
          <a:noFill/>
        </p:spPr>
        <p:txBody>
          <a:bodyPr wrap="none" rtlCol="0">
            <a:spAutoFit/>
          </a:bodyPr>
          <a:lstStyle/>
          <a:p>
            <a:r>
              <a:rPr lang="zh-CN" altLang="en-US" dirty="0" smtClean="0">
                <a:latin typeface="黑体" pitchFamily="49" charset="-122"/>
                <a:ea typeface="黑体" pitchFamily="49" charset="-122"/>
              </a:rPr>
              <a:t>娄烦锆石（</a:t>
            </a:r>
            <a:r>
              <a:rPr lang="en-US" altLang="zh-CN" dirty="0" smtClean="0">
                <a:latin typeface="黑体" pitchFamily="49" charset="-122"/>
                <a:ea typeface="黑体" pitchFamily="49" charset="-122"/>
              </a:rPr>
              <a:t>U-</a:t>
            </a:r>
            <a:r>
              <a:rPr lang="en-US" altLang="zh-CN" dirty="0" err="1" smtClean="0">
                <a:latin typeface="黑体" pitchFamily="49" charset="-122"/>
                <a:ea typeface="黑体" pitchFamily="49" charset="-122"/>
              </a:rPr>
              <a:t>Th</a:t>
            </a:r>
            <a:r>
              <a:rPr lang="en-US" altLang="zh-CN" dirty="0" smtClean="0">
                <a:latin typeface="黑体" pitchFamily="49" charset="-122"/>
                <a:ea typeface="黑体" pitchFamily="49" charset="-122"/>
              </a:rPr>
              <a:t>/He</a:t>
            </a:r>
            <a:r>
              <a:rPr lang="zh-CN" altLang="en-US" dirty="0" smtClean="0">
                <a:latin typeface="黑体" pitchFamily="49" charset="-122"/>
                <a:ea typeface="黑体" pitchFamily="49" charset="-122"/>
              </a:rPr>
              <a:t>）测试结果</a:t>
            </a:r>
            <a:endParaRPr lang="zh-CN" altLang="en-US" dirty="0">
              <a:latin typeface="黑体" pitchFamily="49" charset="-122"/>
              <a:ea typeface="黑体" pitchFamily="49" charset="-122"/>
            </a:endParaRPr>
          </a:p>
        </p:txBody>
      </p:sp>
      <p:graphicFrame>
        <p:nvGraphicFramePr>
          <p:cNvPr id="10" name="表格 9"/>
          <p:cNvGraphicFramePr>
            <a:graphicFrameLocks noGrp="1"/>
          </p:cNvGraphicFramePr>
          <p:nvPr/>
        </p:nvGraphicFramePr>
        <p:xfrm>
          <a:off x="539552" y="1628800"/>
          <a:ext cx="7920878" cy="3784658"/>
        </p:xfrm>
        <a:graphic>
          <a:graphicData uri="http://schemas.openxmlformats.org/drawingml/2006/table">
            <a:tbl>
              <a:tblPr/>
              <a:tblGrid>
                <a:gridCol w="840683"/>
                <a:gridCol w="839837"/>
                <a:gridCol w="719619"/>
                <a:gridCol w="720464"/>
                <a:gridCol w="719619"/>
                <a:gridCol w="600245"/>
                <a:gridCol w="720464"/>
                <a:gridCol w="599400"/>
                <a:gridCol w="720464"/>
                <a:gridCol w="719619"/>
                <a:gridCol w="720464"/>
              </a:tblGrid>
              <a:tr h="494330">
                <a:tc>
                  <a:txBody>
                    <a:bodyPr/>
                    <a:lstStyle/>
                    <a:p>
                      <a:pPr algn="ctr">
                        <a:lnSpc>
                          <a:spcPts val="1500"/>
                        </a:lnSpc>
                        <a:spcAft>
                          <a:spcPts val="0"/>
                        </a:spcAft>
                      </a:pPr>
                      <a:r>
                        <a:rPr lang="zh-CN" sz="1200" kern="0" dirty="0">
                          <a:latin typeface="Times New Roman"/>
                          <a:ea typeface="宋体"/>
                          <a:cs typeface="Times New Roman"/>
                        </a:rPr>
                        <a:t>样品号</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zh-CN" sz="1200" kern="0">
                          <a:latin typeface="Times New Roman"/>
                          <a:ea typeface="宋体"/>
                          <a:cs typeface="Times New Roman"/>
                        </a:rPr>
                        <a:t>层位</a:t>
                      </a:r>
                      <a:r>
                        <a:rPr lang="en-US" sz="1200" kern="0">
                          <a:latin typeface="Times New Roman"/>
                          <a:ea typeface="宋体"/>
                          <a:cs typeface="Times New Roman"/>
                        </a:rPr>
                        <a:t>/</a:t>
                      </a:r>
                      <a:r>
                        <a:rPr lang="zh-CN" sz="1200" kern="0">
                          <a:latin typeface="Times New Roman"/>
                          <a:ea typeface="宋体"/>
                          <a:cs typeface="Times New Roman"/>
                        </a:rPr>
                        <a:t>岩性</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baseline="30000">
                          <a:latin typeface="Times New Roman"/>
                          <a:ea typeface="宋体"/>
                          <a:cs typeface="Times New Roman"/>
                        </a:rPr>
                        <a:t>232</a:t>
                      </a:r>
                      <a:r>
                        <a:rPr lang="en-US" sz="1200" kern="0">
                          <a:latin typeface="Times New Roman"/>
                          <a:ea typeface="宋体"/>
                          <a:cs typeface="Times New Roman"/>
                        </a:rPr>
                        <a:t>Th</a:t>
                      </a:r>
                      <a:endParaRPr lang="zh-CN" sz="1600" kern="100">
                        <a:latin typeface="Calibri"/>
                        <a:ea typeface="宋体"/>
                        <a:cs typeface="Times New Roman"/>
                      </a:endParaRPr>
                    </a:p>
                    <a:p>
                      <a:pPr algn="ctr">
                        <a:lnSpc>
                          <a:spcPts val="1500"/>
                        </a:lnSpc>
                        <a:spcAft>
                          <a:spcPts val="0"/>
                        </a:spcAft>
                      </a:pPr>
                      <a:r>
                        <a:rPr lang="zh-CN" sz="1200" kern="0">
                          <a:latin typeface="Times New Roman"/>
                          <a:ea typeface="宋体"/>
                          <a:cs typeface="Times New Roman"/>
                        </a:rPr>
                        <a:t>（</a:t>
                      </a:r>
                      <a:r>
                        <a:rPr lang="en-US" sz="1200" kern="0">
                          <a:latin typeface="Times New Roman"/>
                          <a:ea typeface="宋体"/>
                          <a:cs typeface="Times New Roman"/>
                        </a:rPr>
                        <a:t>ppm</a:t>
                      </a:r>
                      <a:r>
                        <a:rPr lang="zh-CN" sz="1200" kern="0">
                          <a:latin typeface="Times New Roman"/>
                          <a:ea typeface="宋体"/>
                          <a:cs typeface="Times New Roman"/>
                        </a:rPr>
                        <a: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baseline="30000" dirty="0">
                          <a:latin typeface="Times New Roman"/>
                          <a:ea typeface="宋体"/>
                          <a:cs typeface="Times New Roman"/>
                        </a:rPr>
                        <a:t>238</a:t>
                      </a:r>
                      <a:r>
                        <a:rPr lang="en-US" sz="1200" kern="0" dirty="0">
                          <a:latin typeface="Times New Roman"/>
                          <a:ea typeface="宋体"/>
                          <a:cs typeface="Times New Roman"/>
                        </a:rPr>
                        <a:t>U</a:t>
                      </a:r>
                      <a:endParaRPr lang="zh-CN" sz="1600" kern="100" dirty="0">
                        <a:latin typeface="Calibri"/>
                        <a:ea typeface="宋体"/>
                        <a:cs typeface="Times New Roman"/>
                      </a:endParaRPr>
                    </a:p>
                    <a:p>
                      <a:pPr algn="ctr">
                        <a:lnSpc>
                          <a:spcPts val="1500"/>
                        </a:lnSpc>
                        <a:spcAft>
                          <a:spcPts val="0"/>
                        </a:spcAft>
                      </a:pPr>
                      <a:r>
                        <a:rPr lang="zh-CN" sz="1200" kern="0" dirty="0">
                          <a:latin typeface="Times New Roman"/>
                          <a:ea typeface="宋体"/>
                          <a:cs typeface="Times New Roman"/>
                        </a:rPr>
                        <a:t>（</a:t>
                      </a:r>
                      <a:r>
                        <a:rPr lang="en-US" sz="1200" kern="0" dirty="0" err="1">
                          <a:latin typeface="Times New Roman"/>
                          <a:ea typeface="宋体"/>
                          <a:cs typeface="Times New Roman"/>
                        </a:rPr>
                        <a:t>ppm</a:t>
                      </a:r>
                      <a:r>
                        <a:rPr lang="zh-CN" sz="1200" kern="0" dirty="0">
                          <a:latin typeface="Times New Roman"/>
                          <a:ea typeface="宋体"/>
                          <a:cs typeface="Times New Roman"/>
                        </a:rPr>
                        <a:t>）</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He</a:t>
                      </a:r>
                      <a:endParaRPr lang="zh-CN" sz="1600" kern="100">
                        <a:latin typeface="Calibri"/>
                        <a:ea typeface="宋体"/>
                        <a:cs typeface="Times New Roman"/>
                      </a:endParaRPr>
                    </a:p>
                    <a:p>
                      <a:pPr algn="ctr">
                        <a:lnSpc>
                          <a:spcPts val="1500"/>
                        </a:lnSpc>
                        <a:spcAft>
                          <a:spcPts val="0"/>
                        </a:spcAft>
                      </a:pPr>
                      <a:r>
                        <a:rPr lang="zh-CN" sz="1200" kern="0">
                          <a:latin typeface="Times New Roman"/>
                          <a:ea typeface="宋体"/>
                          <a:cs typeface="Times New Roman"/>
                        </a:rPr>
                        <a:t>（</a:t>
                      </a:r>
                      <a:r>
                        <a:rPr lang="en-US" sz="1200" kern="0">
                          <a:latin typeface="Times New Roman"/>
                          <a:ea typeface="宋体"/>
                          <a:cs typeface="Times New Roman"/>
                        </a:rPr>
                        <a:t>ncc</a:t>
                      </a:r>
                      <a:r>
                        <a:rPr lang="zh-CN" sz="1200" kern="0">
                          <a:latin typeface="Times New Roman"/>
                          <a:ea typeface="宋体"/>
                          <a:cs typeface="Times New Roman"/>
                        </a:rPr>
                        <a: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Th/U</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eU</a:t>
                      </a:r>
                      <a:endParaRPr lang="zh-CN" sz="1600" kern="100">
                        <a:latin typeface="Calibri"/>
                        <a:ea typeface="宋体"/>
                        <a:cs typeface="Times New Roman"/>
                      </a:endParaRPr>
                    </a:p>
                    <a:p>
                      <a:pPr algn="ctr">
                        <a:lnSpc>
                          <a:spcPts val="1500"/>
                        </a:lnSpc>
                        <a:spcAft>
                          <a:spcPts val="0"/>
                        </a:spcAft>
                      </a:pPr>
                      <a:r>
                        <a:rPr lang="zh-CN" sz="1200" kern="0">
                          <a:latin typeface="Times New Roman"/>
                          <a:ea typeface="宋体"/>
                          <a:cs typeface="Times New Roman"/>
                        </a:rPr>
                        <a:t>（</a:t>
                      </a:r>
                      <a:r>
                        <a:rPr lang="en-US" sz="1200" kern="0">
                          <a:latin typeface="Times New Roman"/>
                          <a:ea typeface="宋体"/>
                          <a:cs typeface="Times New Roman"/>
                        </a:rPr>
                        <a:t>ppm</a:t>
                      </a:r>
                      <a:r>
                        <a:rPr lang="zh-CN" sz="1200" kern="0">
                          <a:latin typeface="Times New Roman"/>
                          <a:ea typeface="宋体"/>
                          <a:cs typeface="Times New Roman"/>
                        </a:rPr>
                        <a: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Ft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R</a:t>
                      </a:r>
                      <a:endParaRPr lang="zh-CN" sz="1600" kern="100">
                        <a:latin typeface="Calibri"/>
                        <a:ea typeface="宋体"/>
                        <a:cs typeface="Times New Roman"/>
                      </a:endParaRPr>
                    </a:p>
                    <a:p>
                      <a:pPr algn="ctr">
                        <a:lnSpc>
                          <a:spcPts val="1500"/>
                        </a:lnSpc>
                        <a:spcAft>
                          <a:spcPts val="0"/>
                        </a:spcAft>
                      </a:pPr>
                      <a:r>
                        <a:rPr lang="zh-CN" sz="1200" kern="0">
                          <a:latin typeface="Times New Roman"/>
                          <a:ea typeface="宋体"/>
                          <a:cs typeface="Times New Roman"/>
                        </a:rPr>
                        <a:t>（</a:t>
                      </a:r>
                      <a:r>
                        <a:rPr lang="en-US" sz="1200" kern="0">
                          <a:latin typeface="Times New Roman"/>
                          <a:ea typeface="宋体"/>
                          <a:cs typeface="Times New Roman"/>
                        </a:rPr>
                        <a:t>μm</a:t>
                      </a:r>
                      <a:r>
                        <a:rPr lang="zh-CN" sz="1200" kern="0">
                          <a:latin typeface="Times New Roman"/>
                          <a:ea typeface="宋体"/>
                          <a:cs typeface="Times New Roman"/>
                        </a:rPr>
                        <a: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zh-CN" sz="1200" kern="0">
                          <a:latin typeface="Times New Roman"/>
                          <a:ea typeface="宋体"/>
                          <a:cs typeface="Times New Roman"/>
                        </a:rPr>
                        <a:t>修正年龄</a:t>
                      </a:r>
                      <a:endParaRPr lang="zh-CN" sz="1600" kern="100">
                        <a:latin typeface="Calibri"/>
                        <a:ea typeface="宋体"/>
                        <a:cs typeface="Times New Roman"/>
                      </a:endParaRPr>
                    </a:p>
                    <a:p>
                      <a:pPr algn="ctr">
                        <a:lnSpc>
                          <a:spcPts val="1500"/>
                        </a:lnSpc>
                        <a:spcAft>
                          <a:spcPts val="0"/>
                        </a:spcAft>
                      </a:pPr>
                      <a:r>
                        <a:rPr lang="zh-CN" sz="1200" kern="0">
                          <a:latin typeface="Times New Roman"/>
                          <a:ea typeface="宋体"/>
                          <a:cs typeface="Times New Roman"/>
                        </a:rPr>
                        <a:t>（</a:t>
                      </a:r>
                      <a:r>
                        <a:rPr lang="en-US" sz="1200" kern="0">
                          <a:latin typeface="Times New Roman"/>
                          <a:ea typeface="宋体"/>
                          <a:cs typeface="Times New Roman"/>
                        </a:rPr>
                        <a:t>Ma</a:t>
                      </a:r>
                      <a:r>
                        <a:rPr lang="zh-CN" sz="1200" kern="0">
                          <a:latin typeface="Times New Roman"/>
                          <a:ea typeface="宋体"/>
                          <a:cs typeface="Times New Roman"/>
                        </a:rPr>
                        <a: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±1σ</a:t>
                      </a:r>
                      <a:endParaRPr lang="zh-CN" sz="1600" kern="100">
                        <a:latin typeface="Calibri"/>
                        <a:ea typeface="宋体"/>
                        <a:cs typeface="Times New Roman"/>
                      </a:endParaRPr>
                    </a:p>
                    <a:p>
                      <a:pPr algn="ctr">
                        <a:lnSpc>
                          <a:spcPts val="1500"/>
                        </a:lnSpc>
                        <a:spcAft>
                          <a:spcPts val="0"/>
                        </a:spcAft>
                      </a:pPr>
                      <a:r>
                        <a:rPr lang="zh-CN" sz="1200" kern="0">
                          <a:latin typeface="Times New Roman"/>
                          <a:ea typeface="宋体"/>
                          <a:cs typeface="Times New Roman"/>
                        </a:rPr>
                        <a:t>（</a:t>
                      </a:r>
                      <a:r>
                        <a:rPr lang="en-US" sz="1200" kern="0">
                          <a:latin typeface="Times New Roman"/>
                          <a:ea typeface="宋体"/>
                          <a:cs typeface="Times New Roman"/>
                        </a:rPr>
                        <a:t>Ma</a:t>
                      </a:r>
                      <a:r>
                        <a:rPr lang="zh-CN" sz="1200" kern="0">
                          <a:latin typeface="Times New Roman"/>
                          <a:ea typeface="宋体"/>
                          <a:cs typeface="Times New Roman"/>
                        </a:rPr>
                        <a:t>）</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166">
                <a:tc>
                  <a:txBody>
                    <a:bodyPr/>
                    <a:lstStyle/>
                    <a:p>
                      <a:pPr algn="ctr">
                        <a:lnSpc>
                          <a:spcPts val="1500"/>
                        </a:lnSpc>
                        <a:spcAft>
                          <a:spcPts val="0"/>
                        </a:spcAft>
                      </a:pPr>
                      <a:r>
                        <a:rPr lang="en-US" sz="1200" kern="0" dirty="0">
                          <a:latin typeface="Times New Roman"/>
                          <a:ea typeface="宋体"/>
                          <a:cs typeface="Times New Roman"/>
                        </a:rPr>
                        <a:t>LF01-1</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a:lnSpc>
                          <a:spcPts val="1500"/>
                        </a:lnSpc>
                        <a:spcAft>
                          <a:spcPts val="0"/>
                        </a:spcAft>
                      </a:pPr>
                      <a:r>
                        <a:rPr lang="zh-CN" sz="1200" kern="0" dirty="0">
                          <a:latin typeface="Times New Roman"/>
                          <a:ea typeface="宋体"/>
                          <a:cs typeface="Times New Roman"/>
                        </a:rPr>
                        <a:t>基底片麻岩</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264.9</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581.0</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32.2</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0.46</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643.2</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0.79</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61.3</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58.9</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3.6</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247166">
                <a:tc>
                  <a:txBody>
                    <a:bodyPr/>
                    <a:lstStyle/>
                    <a:p>
                      <a:pPr algn="ctr">
                        <a:lnSpc>
                          <a:spcPts val="1500"/>
                        </a:lnSpc>
                        <a:spcAft>
                          <a:spcPts val="0"/>
                        </a:spcAft>
                      </a:pPr>
                      <a:r>
                        <a:rPr lang="en-US" sz="1200" kern="0" dirty="0">
                          <a:latin typeface="Times New Roman"/>
                          <a:ea typeface="宋体"/>
                          <a:cs typeface="Times New Roman"/>
                        </a:rPr>
                        <a:t>LF01-2</a:t>
                      </a:r>
                      <a:endParaRPr lang="zh-CN" sz="1600" kern="100" dirty="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a:latin typeface="Times New Roman"/>
                          <a:ea typeface="宋体"/>
                          <a:cs typeface="Times New Roman"/>
                        </a:rPr>
                        <a:t>149.8</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320.0</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29.4</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0.47</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355.2</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0.77</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55.9</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98.6</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6.1</a:t>
                      </a:r>
                      <a:endParaRPr lang="zh-CN" sz="1600" kern="100">
                        <a:latin typeface="Calibri"/>
                        <a:ea typeface="宋体"/>
                        <a:cs typeface="Times New Roman"/>
                      </a:endParaRPr>
                    </a:p>
                  </a:txBody>
                  <a:tcPr marL="68580" marR="68580" marT="0" marB="0" anchor="ctr">
                    <a:lnL>
                      <a:noFill/>
                    </a:lnL>
                    <a:lnR>
                      <a:noFill/>
                    </a:lnR>
                    <a:lnT>
                      <a:noFill/>
                    </a:lnT>
                    <a:lnB>
                      <a:noFill/>
                    </a:lnB>
                  </a:tcPr>
                </a:tc>
              </a:tr>
              <a:tr h="247166">
                <a:tc>
                  <a:txBody>
                    <a:bodyPr/>
                    <a:lstStyle/>
                    <a:p>
                      <a:pPr algn="ctr">
                        <a:lnSpc>
                          <a:spcPts val="1500"/>
                        </a:lnSpc>
                        <a:spcAft>
                          <a:spcPts val="0"/>
                        </a:spcAft>
                      </a:pPr>
                      <a:r>
                        <a:rPr lang="en-US" sz="1200" kern="0">
                          <a:latin typeface="Times New Roman"/>
                          <a:ea typeface="宋体"/>
                          <a:cs typeface="Times New Roman"/>
                        </a:rPr>
                        <a:t>LF01-3</a:t>
                      </a:r>
                      <a:endParaRPr lang="zh-CN" sz="1600" kern="10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dirty="0">
                          <a:latin typeface="Times New Roman"/>
                          <a:ea typeface="宋体"/>
                          <a:cs typeface="Times New Roman"/>
                        </a:rPr>
                        <a:t>208.2</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429.7</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46.5</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0.48</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478.7</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0.82</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70.5</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72.8</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4.5</a:t>
                      </a:r>
                      <a:endParaRPr lang="zh-CN" sz="1600" kern="100">
                        <a:latin typeface="Calibri"/>
                        <a:ea typeface="宋体"/>
                        <a:cs typeface="Times New Roman"/>
                      </a:endParaRPr>
                    </a:p>
                  </a:txBody>
                  <a:tcPr marL="68580" marR="68580" marT="0" marB="0" anchor="ctr">
                    <a:lnL>
                      <a:noFill/>
                    </a:lnL>
                    <a:lnR>
                      <a:noFill/>
                    </a:lnR>
                    <a:lnT>
                      <a:noFill/>
                    </a:lnT>
                    <a:lnB>
                      <a:noFill/>
                    </a:lnB>
                  </a:tcPr>
                </a:tc>
              </a:tr>
              <a:tr h="247166">
                <a:tc>
                  <a:txBody>
                    <a:bodyPr/>
                    <a:lstStyle/>
                    <a:p>
                      <a:pPr algn="ctr">
                        <a:lnSpc>
                          <a:spcPts val="1500"/>
                        </a:lnSpc>
                        <a:spcAft>
                          <a:spcPts val="0"/>
                        </a:spcAft>
                      </a:pPr>
                      <a:r>
                        <a:rPr lang="en-US" sz="1200" b="1" kern="0">
                          <a:latin typeface="Times New Roman"/>
                          <a:ea typeface="宋体"/>
                          <a:cs typeface="Times New Roman"/>
                        </a:rPr>
                        <a:t>LF01</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200" b="1" kern="0">
                          <a:latin typeface="Times New Roman"/>
                          <a:ea typeface="宋体"/>
                          <a:cs typeface="Times New Roman"/>
                        </a:rPr>
                        <a:t>207.6</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443.6</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36.0</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0.47</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492.4</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0.79</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62.5</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76.8</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4.8</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r h="247166">
                <a:tc>
                  <a:txBody>
                    <a:bodyPr/>
                    <a:lstStyle/>
                    <a:p>
                      <a:pPr algn="ctr">
                        <a:lnSpc>
                          <a:spcPts val="1500"/>
                        </a:lnSpc>
                        <a:spcAft>
                          <a:spcPts val="0"/>
                        </a:spcAft>
                      </a:pPr>
                      <a:r>
                        <a:rPr lang="en-US" sz="1200" kern="0">
                          <a:latin typeface="Times New Roman"/>
                          <a:ea typeface="宋体"/>
                          <a:cs typeface="Times New Roman"/>
                        </a:rPr>
                        <a:t>LF05-1-1</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rowSpan="5">
                  <a:txBody>
                    <a:bodyPr/>
                    <a:lstStyle/>
                    <a:p>
                      <a:pPr algn="ctr">
                        <a:lnSpc>
                          <a:spcPts val="1500"/>
                        </a:lnSpc>
                        <a:spcAft>
                          <a:spcPts val="0"/>
                        </a:spcAft>
                      </a:pPr>
                      <a:r>
                        <a:rPr lang="zh-CN" sz="1200" kern="0">
                          <a:latin typeface="Times New Roman"/>
                          <a:ea typeface="宋体"/>
                          <a:cs typeface="Times New Roman"/>
                        </a:rPr>
                        <a:t>寒武系霍山砂岩</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342.8</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573.6</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29.2</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0.60</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654.2</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0.78</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57.2</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70.4</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4.4</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247166">
                <a:tc>
                  <a:txBody>
                    <a:bodyPr/>
                    <a:lstStyle/>
                    <a:p>
                      <a:pPr algn="ctr">
                        <a:lnSpc>
                          <a:spcPts val="1500"/>
                        </a:lnSpc>
                        <a:spcAft>
                          <a:spcPts val="0"/>
                        </a:spcAft>
                      </a:pPr>
                      <a:r>
                        <a:rPr lang="en-US" sz="1200" kern="0">
                          <a:latin typeface="Times New Roman"/>
                          <a:ea typeface="宋体"/>
                          <a:cs typeface="Times New Roman"/>
                        </a:rPr>
                        <a:t>LF05-1-2</a:t>
                      </a:r>
                      <a:endParaRPr lang="zh-CN" sz="1600" kern="10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a:latin typeface="Times New Roman"/>
                          <a:ea typeface="宋体"/>
                          <a:cs typeface="Times New Roman"/>
                        </a:rPr>
                        <a:t>286.0</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432.3</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12.3</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0.66</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499.5</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0.72</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45.6</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67.3</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4.2</a:t>
                      </a:r>
                      <a:endParaRPr lang="zh-CN" sz="1600" kern="100">
                        <a:latin typeface="Calibri"/>
                        <a:ea typeface="宋体"/>
                        <a:cs typeface="Times New Roman"/>
                      </a:endParaRPr>
                    </a:p>
                  </a:txBody>
                  <a:tcPr marL="68580" marR="68580" marT="0" marB="0" anchor="ctr">
                    <a:lnL>
                      <a:noFill/>
                    </a:lnL>
                    <a:lnR>
                      <a:noFill/>
                    </a:lnR>
                    <a:lnT>
                      <a:noFill/>
                    </a:lnT>
                    <a:lnB>
                      <a:noFill/>
                    </a:lnB>
                  </a:tcPr>
                </a:tc>
              </a:tr>
              <a:tr h="247166">
                <a:tc>
                  <a:txBody>
                    <a:bodyPr/>
                    <a:lstStyle/>
                    <a:p>
                      <a:pPr algn="ctr">
                        <a:lnSpc>
                          <a:spcPts val="1500"/>
                        </a:lnSpc>
                        <a:spcAft>
                          <a:spcPts val="0"/>
                        </a:spcAft>
                      </a:pPr>
                      <a:r>
                        <a:rPr lang="en-US" sz="1200" kern="0">
                          <a:latin typeface="Times New Roman"/>
                          <a:ea typeface="宋体"/>
                          <a:cs typeface="Times New Roman"/>
                        </a:rPr>
                        <a:t>LF05-1-3</a:t>
                      </a:r>
                      <a:endParaRPr lang="zh-CN" sz="1600" kern="10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a:latin typeface="Times New Roman"/>
                          <a:ea typeface="宋体"/>
                          <a:cs typeface="Times New Roman"/>
                        </a:rPr>
                        <a:t>153.1</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584.9</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13.9</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0.26</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620.9</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0.73</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46.5</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61.5</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3.8</a:t>
                      </a:r>
                      <a:endParaRPr lang="zh-CN" sz="1600" kern="100">
                        <a:latin typeface="Calibri"/>
                        <a:ea typeface="宋体"/>
                        <a:cs typeface="Times New Roman"/>
                      </a:endParaRPr>
                    </a:p>
                  </a:txBody>
                  <a:tcPr marL="68580" marR="68580" marT="0" marB="0" anchor="ctr">
                    <a:lnL>
                      <a:noFill/>
                    </a:lnL>
                    <a:lnR>
                      <a:noFill/>
                    </a:lnR>
                    <a:lnT>
                      <a:noFill/>
                    </a:lnT>
                    <a:lnB>
                      <a:noFill/>
                    </a:lnB>
                  </a:tcPr>
                </a:tc>
              </a:tr>
              <a:tr h="247166">
                <a:tc>
                  <a:txBody>
                    <a:bodyPr/>
                    <a:lstStyle/>
                    <a:p>
                      <a:pPr algn="ctr">
                        <a:lnSpc>
                          <a:spcPts val="1500"/>
                        </a:lnSpc>
                        <a:spcAft>
                          <a:spcPts val="0"/>
                        </a:spcAft>
                      </a:pPr>
                      <a:r>
                        <a:rPr lang="en-US" sz="1200" kern="0">
                          <a:latin typeface="Times New Roman"/>
                          <a:ea typeface="宋体"/>
                          <a:cs typeface="Times New Roman"/>
                        </a:rPr>
                        <a:t>LF05-1-4</a:t>
                      </a:r>
                      <a:endParaRPr lang="zh-CN" sz="1600" kern="10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a:latin typeface="Times New Roman"/>
                          <a:ea typeface="宋体"/>
                          <a:cs typeface="Times New Roman"/>
                        </a:rPr>
                        <a:t>372.1</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528.5</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19.3</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0.70</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615.9</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0.73</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49.5</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77.7</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4.8</a:t>
                      </a:r>
                      <a:endParaRPr lang="zh-CN" sz="1600" kern="100">
                        <a:latin typeface="Calibri"/>
                        <a:ea typeface="宋体"/>
                        <a:cs typeface="Times New Roman"/>
                      </a:endParaRPr>
                    </a:p>
                  </a:txBody>
                  <a:tcPr marL="68580" marR="68580" marT="0" marB="0" anchor="ctr">
                    <a:lnL>
                      <a:noFill/>
                    </a:lnL>
                    <a:lnR>
                      <a:noFill/>
                    </a:lnR>
                    <a:lnT>
                      <a:noFill/>
                    </a:lnT>
                    <a:lnB>
                      <a:noFill/>
                    </a:lnB>
                  </a:tcPr>
                </a:tc>
              </a:tr>
              <a:tr h="247166">
                <a:tc>
                  <a:txBody>
                    <a:bodyPr/>
                    <a:lstStyle/>
                    <a:p>
                      <a:pPr algn="ctr">
                        <a:lnSpc>
                          <a:spcPts val="1500"/>
                        </a:lnSpc>
                        <a:spcAft>
                          <a:spcPts val="0"/>
                        </a:spcAft>
                      </a:pPr>
                      <a:r>
                        <a:rPr lang="en-US" sz="1200" b="1" kern="0">
                          <a:latin typeface="Times New Roman"/>
                          <a:ea typeface="宋体"/>
                          <a:cs typeface="Times New Roman"/>
                        </a:rPr>
                        <a:t>LF05-1</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200" b="1" kern="0">
                          <a:latin typeface="Times New Roman"/>
                          <a:ea typeface="宋体"/>
                          <a:cs typeface="Times New Roman"/>
                        </a:rPr>
                        <a:t>288.5</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529.8</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18.7</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0.56</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597.6</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0.74</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49.7</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69.2</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4.3</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r h="247166">
                <a:tc>
                  <a:txBody>
                    <a:bodyPr/>
                    <a:lstStyle/>
                    <a:p>
                      <a:pPr algn="ctr">
                        <a:lnSpc>
                          <a:spcPts val="1500"/>
                        </a:lnSpc>
                        <a:spcAft>
                          <a:spcPts val="0"/>
                        </a:spcAft>
                      </a:pPr>
                      <a:r>
                        <a:rPr lang="en-US" sz="1200" kern="0">
                          <a:latin typeface="Times New Roman"/>
                          <a:ea typeface="宋体"/>
                          <a:cs typeface="Times New Roman"/>
                        </a:rPr>
                        <a:t>*LF06-1</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a:lnSpc>
                          <a:spcPts val="1500"/>
                        </a:lnSpc>
                        <a:spcAft>
                          <a:spcPts val="0"/>
                        </a:spcAft>
                      </a:pPr>
                      <a:r>
                        <a:rPr lang="zh-CN" sz="1200" kern="0">
                          <a:latin typeface="Times New Roman"/>
                          <a:ea typeface="宋体"/>
                          <a:cs typeface="Times New Roman"/>
                        </a:rPr>
                        <a:t>寒武系霍山砂岩</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kern="0">
                          <a:latin typeface="Times New Roman"/>
                          <a:ea typeface="宋体"/>
                          <a:cs typeface="Times New Roman"/>
                        </a:rPr>
                        <a:t>267.7</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111.5</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63.9</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2.40</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174.4</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0.79</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66.6</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dirty="0">
                          <a:latin typeface="Times New Roman"/>
                          <a:ea typeface="宋体"/>
                          <a:cs typeface="Times New Roman"/>
                        </a:rPr>
                        <a:t>424.1</a:t>
                      </a:r>
                      <a:endParaRPr lang="zh-CN" sz="1600" kern="100" dirty="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500"/>
                        </a:lnSpc>
                        <a:spcAft>
                          <a:spcPts val="0"/>
                        </a:spcAft>
                      </a:pPr>
                      <a:r>
                        <a:rPr lang="en-US" sz="1200" kern="0">
                          <a:latin typeface="Times New Roman"/>
                          <a:ea typeface="宋体"/>
                          <a:cs typeface="Times New Roman"/>
                        </a:rPr>
                        <a:t>26.3</a:t>
                      </a:r>
                      <a:endParaRPr lang="zh-CN" sz="1600" kern="100">
                        <a:latin typeface="Calibri"/>
                        <a:ea typeface="宋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247166">
                <a:tc>
                  <a:txBody>
                    <a:bodyPr/>
                    <a:lstStyle/>
                    <a:p>
                      <a:pPr algn="ctr">
                        <a:lnSpc>
                          <a:spcPts val="1500"/>
                        </a:lnSpc>
                        <a:spcAft>
                          <a:spcPts val="0"/>
                        </a:spcAft>
                      </a:pPr>
                      <a:r>
                        <a:rPr lang="en-US" sz="1200" kern="0">
                          <a:latin typeface="Times New Roman"/>
                          <a:ea typeface="宋体"/>
                          <a:cs typeface="Times New Roman"/>
                        </a:rPr>
                        <a:t>LF06-2</a:t>
                      </a:r>
                      <a:endParaRPr lang="zh-CN" sz="1600" kern="10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a:latin typeface="Times New Roman"/>
                          <a:ea typeface="宋体"/>
                          <a:cs typeface="Times New Roman"/>
                        </a:rPr>
                        <a:t>1339.2</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776.7</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39.2</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1.72</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1091.4</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0.77</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59.4</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58.7</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3.6</a:t>
                      </a:r>
                      <a:endParaRPr lang="zh-CN" sz="1600" kern="100">
                        <a:latin typeface="Calibri"/>
                        <a:ea typeface="宋体"/>
                        <a:cs typeface="Times New Roman"/>
                      </a:endParaRPr>
                    </a:p>
                  </a:txBody>
                  <a:tcPr marL="68580" marR="68580" marT="0" marB="0" anchor="ctr">
                    <a:lnL>
                      <a:noFill/>
                    </a:lnL>
                    <a:lnR>
                      <a:noFill/>
                    </a:lnR>
                    <a:lnT>
                      <a:noFill/>
                    </a:lnT>
                    <a:lnB>
                      <a:noFill/>
                    </a:lnB>
                  </a:tcPr>
                </a:tc>
              </a:tr>
              <a:tr h="247166">
                <a:tc>
                  <a:txBody>
                    <a:bodyPr/>
                    <a:lstStyle/>
                    <a:p>
                      <a:pPr algn="ctr">
                        <a:lnSpc>
                          <a:spcPts val="1500"/>
                        </a:lnSpc>
                        <a:spcAft>
                          <a:spcPts val="0"/>
                        </a:spcAft>
                      </a:pPr>
                      <a:r>
                        <a:rPr lang="en-US" sz="1200" kern="0">
                          <a:latin typeface="Times New Roman"/>
                          <a:ea typeface="宋体"/>
                          <a:cs typeface="Times New Roman"/>
                        </a:rPr>
                        <a:t>*LF06-3</a:t>
                      </a:r>
                      <a:endParaRPr lang="zh-CN" sz="1600" kern="100">
                        <a:latin typeface="Calibri"/>
                        <a:ea typeface="宋体"/>
                        <a:cs typeface="Times New Roman"/>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a:lnSpc>
                          <a:spcPts val="1500"/>
                        </a:lnSpc>
                        <a:spcAft>
                          <a:spcPts val="0"/>
                        </a:spcAft>
                      </a:pPr>
                      <a:r>
                        <a:rPr lang="en-US" sz="1200" kern="0">
                          <a:latin typeface="Times New Roman"/>
                          <a:ea typeface="宋体"/>
                          <a:cs typeface="Times New Roman"/>
                        </a:rPr>
                        <a:t>892.1</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512.7</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51.6</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1.74</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722.3</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0.75</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a:latin typeface="Times New Roman"/>
                          <a:ea typeface="宋体"/>
                          <a:cs typeface="Times New Roman"/>
                        </a:rPr>
                        <a:t>52.7</a:t>
                      </a:r>
                      <a:endParaRPr lang="zh-CN" sz="1600" kern="10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139.0</a:t>
                      </a:r>
                      <a:endParaRPr lang="zh-CN" sz="1600" kern="100" dirty="0">
                        <a:latin typeface="Calibri"/>
                        <a:ea typeface="宋体"/>
                        <a:cs typeface="Times New Roman"/>
                      </a:endParaRPr>
                    </a:p>
                  </a:txBody>
                  <a:tcPr marL="68580" marR="68580" marT="0" marB="0" anchor="ctr">
                    <a:lnL>
                      <a:noFill/>
                    </a:lnL>
                    <a:lnR>
                      <a:noFill/>
                    </a:lnR>
                    <a:lnT>
                      <a:noFill/>
                    </a:lnT>
                    <a:lnB>
                      <a:noFill/>
                    </a:lnB>
                  </a:tcPr>
                </a:tc>
                <a:tc>
                  <a:txBody>
                    <a:bodyPr/>
                    <a:lstStyle/>
                    <a:p>
                      <a:pPr algn="ctr">
                        <a:lnSpc>
                          <a:spcPts val="1500"/>
                        </a:lnSpc>
                        <a:spcAft>
                          <a:spcPts val="0"/>
                        </a:spcAft>
                      </a:pPr>
                      <a:r>
                        <a:rPr lang="en-US" sz="1200" kern="0" dirty="0">
                          <a:latin typeface="Times New Roman"/>
                          <a:ea typeface="宋体"/>
                          <a:cs typeface="Times New Roman"/>
                        </a:rPr>
                        <a:t>8.6</a:t>
                      </a:r>
                      <a:endParaRPr lang="zh-CN" sz="1600" kern="100" dirty="0">
                        <a:latin typeface="Calibri"/>
                        <a:ea typeface="宋体"/>
                        <a:cs typeface="Times New Roman"/>
                      </a:endParaRPr>
                    </a:p>
                  </a:txBody>
                  <a:tcPr marL="68580" marR="68580" marT="0" marB="0" anchor="ctr">
                    <a:lnL>
                      <a:noFill/>
                    </a:lnL>
                    <a:lnR>
                      <a:noFill/>
                    </a:lnR>
                    <a:lnT>
                      <a:noFill/>
                    </a:lnT>
                    <a:lnB>
                      <a:noFill/>
                    </a:lnB>
                  </a:tcPr>
                </a:tc>
              </a:tr>
              <a:tr h="247166">
                <a:tc>
                  <a:txBody>
                    <a:bodyPr/>
                    <a:lstStyle/>
                    <a:p>
                      <a:pPr algn="ctr">
                        <a:lnSpc>
                          <a:spcPts val="1500"/>
                        </a:lnSpc>
                        <a:spcAft>
                          <a:spcPts val="0"/>
                        </a:spcAft>
                      </a:pPr>
                      <a:r>
                        <a:rPr lang="en-US" sz="1200" b="1" kern="0">
                          <a:latin typeface="Times New Roman"/>
                          <a:ea typeface="宋体"/>
                          <a:cs typeface="Times New Roman"/>
                        </a:rPr>
                        <a:t>LF06</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lnSpc>
                          <a:spcPts val="1500"/>
                        </a:lnSpc>
                        <a:spcAft>
                          <a:spcPts val="0"/>
                        </a:spcAft>
                      </a:pPr>
                      <a:r>
                        <a:rPr lang="en-US" sz="1200" b="1" kern="0">
                          <a:latin typeface="Times New Roman"/>
                          <a:ea typeface="宋体"/>
                          <a:cs typeface="Times New Roman"/>
                        </a:rPr>
                        <a:t>1339.2</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776.7</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39.2</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1.72</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1091.4</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0.77</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59.4</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a:latin typeface="Times New Roman"/>
                          <a:ea typeface="宋体"/>
                          <a:cs typeface="Times New Roman"/>
                        </a:rPr>
                        <a:t>58.7</a:t>
                      </a:r>
                      <a:endParaRPr lang="zh-CN" sz="1600" kern="10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500"/>
                        </a:lnSpc>
                        <a:spcAft>
                          <a:spcPts val="0"/>
                        </a:spcAft>
                      </a:pPr>
                      <a:r>
                        <a:rPr lang="en-US" sz="1200" b="1" kern="0" dirty="0">
                          <a:latin typeface="Times New Roman"/>
                          <a:ea typeface="宋体"/>
                          <a:cs typeface="Times New Roman"/>
                        </a:rPr>
                        <a:t>3.6</a:t>
                      </a:r>
                      <a:endParaRPr lang="zh-CN" sz="1600" kern="100" dirty="0">
                        <a:latin typeface="Calibri"/>
                        <a:ea typeface="宋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7" name="矩形 6"/>
          <p:cNvSpPr/>
          <p:nvPr/>
        </p:nvSpPr>
        <p:spPr>
          <a:xfrm>
            <a:off x="7092280" y="2955833"/>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055668" y="4149080"/>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055668" y="5157192"/>
            <a:ext cx="576064" cy="22502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11"/>
          <p:cNvGraphicFramePr>
            <a:graphicFrameLocks noGrp="1"/>
          </p:cNvGraphicFramePr>
          <p:nvPr>
            <p:extLst>
              <p:ext uri="{D42A27DB-BD31-4B8C-83A1-F6EECF244321}">
                <p14:modId xmlns:p14="http://schemas.microsoft.com/office/powerpoint/2010/main" xmlns="" val="305851438"/>
              </p:ext>
            </p:extLst>
          </p:nvPr>
        </p:nvGraphicFramePr>
        <p:xfrm>
          <a:off x="1331640" y="2564904"/>
          <a:ext cx="6096000" cy="1483360"/>
        </p:xfrm>
        <a:graphic>
          <a:graphicData uri="http://schemas.openxmlformats.org/drawingml/2006/table">
            <a:tbl>
              <a:tblPr firstRow="1" bandRow="1">
                <a:tableStyleId>{5C22544A-7EE6-4342-B048-85BDC9FD1C3A}</a:tableStyleId>
              </a:tblPr>
              <a:tblGrid>
                <a:gridCol w="2032000"/>
                <a:gridCol w="2144464"/>
                <a:gridCol w="1919536"/>
              </a:tblGrid>
              <a:tr h="370840">
                <a:tc>
                  <a:txBody>
                    <a:bodyPr/>
                    <a:lstStyle/>
                    <a:p>
                      <a:r>
                        <a:rPr lang="zh-CN" altLang="en-US" sz="1400" dirty="0" smtClean="0">
                          <a:latin typeface="Times New Roman" pitchFamily="18" charset="0"/>
                          <a:cs typeface="Times New Roman" pitchFamily="18" charset="0"/>
                        </a:rPr>
                        <a:t>剖面名称</a:t>
                      </a:r>
                      <a:endParaRPr lang="zh-CN" altLang="en-US" sz="1400" dirty="0">
                        <a:latin typeface="Times New Roman" pitchFamily="18" charset="0"/>
                        <a:cs typeface="Times New Roman" pitchFamily="18" charset="0"/>
                      </a:endParaRPr>
                    </a:p>
                  </a:txBody>
                  <a:tcPr anchor="ctr" anchorCtr="1"/>
                </a:tc>
                <a:tc>
                  <a:txBody>
                    <a:bodyPr/>
                    <a:lstStyle/>
                    <a:p>
                      <a:r>
                        <a:rPr lang="zh-CN" altLang="en-US" sz="1400" dirty="0" smtClean="0">
                          <a:latin typeface="Times New Roman" pitchFamily="18" charset="0"/>
                          <a:cs typeface="Times New Roman" pitchFamily="18" charset="0"/>
                        </a:rPr>
                        <a:t>锆石</a:t>
                      </a:r>
                      <a:r>
                        <a:rPr lang="en-US" altLang="zh-CN" sz="1400" dirty="0" smtClean="0">
                          <a:latin typeface="Times New Roman" pitchFamily="18" charset="0"/>
                          <a:cs typeface="Times New Roman" pitchFamily="18" charset="0"/>
                        </a:rPr>
                        <a:t>(U-</a:t>
                      </a:r>
                      <a:r>
                        <a:rPr lang="en-US" altLang="zh-CN" sz="1400" dirty="0" err="1" smtClean="0">
                          <a:latin typeface="Times New Roman" pitchFamily="18" charset="0"/>
                          <a:cs typeface="Times New Roman" pitchFamily="18" charset="0"/>
                        </a:rPr>
                        <a:t>Th</a:t>
                      </a:r>
                      <a:r>
                        <a:rPr lang="en-US" altLang="zh-CN" sz="1400" dirty="0" smtClean="0">
                          <a:latin typeface="Times New Roman" pitchFamily="18" charset="0"/>
                          <a:cs typeface="Times New Roman" pitchFamily="18" charset="0"/>
                        </a:rPr>
                        <a:t>)/He</a:t>
                      </a:r>
                      <a:r>
                        <a:rPr lang="zh-CN" altLang="en-US" sz="1400" dirty="0" smtClean="0">
                          <a:latin typeface="Times New Roman" pitchFamily="18" charset="0"/>
                          <a:cs typeface="Times New Roman" pitchFamily="18" charset="0"/>
                        </a:rPr>
                        <a:t>年龄（</a:t>
                      </a:r>
                      <a:r>
                        <a:rPr lang="en-US" altLang="zh-CN" sz="1400" dirty="0" smtClean="0">
                          <a:latin typeface="Times New Roman" pitchFamily="18" charset="0"/>
                          <a:cs typeface="Times New Roman" pitchFamily="18" charset="0"/>
                        </a:rPr>
                        <a:t>Ma</a:t>
                      </a:r>
                      <a:r>
                        <a:rPr lang="zh-CN" altLang="en-US" sz="1400" dirty="0" smtClean="0">
                          <a:latin typeface="Times New Roman" pitchFamily="18" charset="0"/>
                          <a:cs typeface="Times New Roman" pitchFamily="18" charset="0"/>
                        </a:rPr>
                        <a:t>）</a:t>
                      </a:r>
                      <a:endParaRPr lang="zh-CN" altLang="en-US" sz="1400" dirty="0">
                        <a:latin typeface="Times New Roman" pitchFamily="18" charset="0"/>
                        <a:cs typeface="Times New Roman" pitchFamily="18" charset="0"/>
                      </a:endParaRPr>
                    </a:p>
                  </a:txBody>
                  <a:tcPr anchor="ctr" anchorCtr="1"/>
                </a:tc>
                <a:tc>
                  <a:txBody>
                    <a:bodyPr/>
                    <a:lstStyle/>
                    <a:p>
                      <a:r>
                        <a:rPr lang="zh-CN" altLang="en-US" sz="1400" dirty="0" smtClean="0"/>
                        <a:t>热事件发生时期</a:t>
                      </a:r>
                      <a:endParaRPr lang="zh-CN" alt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Times New Roman" pitchFamily="18" charset="0"/>
                          <a:cs typeface="Times New Roman" pitchFamily="18" charset="0"/>
                        </a:rPr>
                        <a:t>桃花沟</a:t>
                      </a:r>
                    </a:p>
                  </a:txBody>
                  <a:tcPr anchor="ctr" anchorCtr="1"/>
                </a:tc>
                <a:tc>
                  <a:txBody>
                    <a:bodyPr/>
                    <a:lstStyle/>
                    <a:p>
                      <a:r>
                        <a:rPr lang="en-US" altLang="zh-CN" sz="1400" dirty="0" smtClean="0">
                          <a:latin typeface="Times New Roman" pitchFamily="18" charset="0"/>
                          <a:cs typeface="Times New Roman" pitchFamily="18" charset="0"/>
                        </a:rPr>
                        <a:t>138.3~165.5</a:t>
                      </a:r>
                      <a:endParaRPr lang="zh-CN" altLang="en-US" sz="1400" dirty="0">
                        <a:latin typeface="Times New Roman" pitchFamily="18" charset="0"/>
                        <a:cs typeface="Times New Roman" pitchFamily="18" charset="0"/>
                      </a:endParaRPr>
                    </a:p>
                  </a:txBody>
                  <a:tcPr anchor="ctr" anchorCtr="1"/>
                </a:tc>
                <a:tc>
                  <a:txBody>
                    <a:bodyPr/>
                    <a:lstStyle/>
                    <a:p>
                      <a:r>
                        <a:rPr lang="zh-CN" altLang="en-US" sz="1400" dirty="0" smtClean="0"/>
                        <a:t>中侏罗</a:t>
                      </a:r>
                      <a:r>
                        <a:rPr lang="en-US" altLang="zh-CN" sz="1400" dirty="0" smtClean="0"/>
                        <a:t>-</a:t>
                      </a:r>
                      <a:r>
                        <a:rPr lang="zh-CN" altLang="en-US" sz="1400" dirty="0" smtClean="0"/>
                        <a:t>早白垩世</a:t>
                      </a:r>
                      <a:endParaRPr lang="zh-CN" altLang="en-US" sz="1400" dirty="0"/>
                    </a:p>
                  </a:txBody>
                  <a:tcPr/>
                </a:tc>
              </a:tr>
              <a:tr h="370840">
                <a:tc>
                  <a:txBody>
                    <a:bodyPr/>
                    <a:lstStyle/>
                    <a:p>
                      <a:r>
                        <a:rPr lang="zh-CN" altLang="en-US" sz="1400" dirty="0" smtClean="0">
                          <a:latin typeface="Times New Roman" pitchFamily="18" charset="0"/>
                          <a:cs typeface="Times New Roman" pitchFamily="18" charset="0"/>
                        </a:rPr>
                        <a:t>寺沟</a:t>
                      </a:r>
                      <a:endParaRPr lang="zh-CN" altLang="en-US" sz="1400" dirty="0">
                        <a:latin typeface="Times New Roman" pitchFamily="18" charset="0"/>
                        <a:cs typeface="Times New Roman" pitchFamily="18" charset="0"/>
                      </a:endParaRPr>
                    </a:p>
                  </a:txBody>
                  <a:tcPr anchor="ctr" anchorCtr="1"/>
                </a:tc>
                <a:tc>
                  <a:txBody>
                    <a:bodyPr/>
                    <a:lstStyle/>
                    <a:p>
                      <a:r>
                        <a:rPr lang="en-US" altLang="zh-CN" sz="1400" dirty="0" smtClean="0">
                          <a:latin typeface="Times New Roman" pitchFamily="18" charset="0"/>
                          <a:cs typeface="Times New Roman" pitchFamily="18" charset="0"/>
                        </a:rPr>
                        <a:t>100.9~179.2</a:t>
                      </a:r>
                      <a:endParaRPr lang="zh-CN" altLang="en-US" sz="1400" dirty="0">
                        <a:latin typeface="Times New Roman" pitchFamily="18" charset="0"/>
                        <a:cs typeface="Times New Roman" pitchFamily="18" charset="0"/>
                      </a:endParaRPr>
                    </a:p>
                  </a:txBody>
                  <a:tcPr anchor="ctr" anchorCtr="1"/>
                </a:tc>
                <a:tc>
                  <a:txBody>
                    <a:bodyPr/>
                    <a:lstStyle/>
                    <a:p>
                      <a:r>
                        <a:rPr lang="zh-CN" altLang="en-US" sz="1400" dirty="0" smtClean="0"/>
                        <a:t>早侏罗</a:t>
                      </a:r>
                      <a:r>
                        <a:rPr lang="en-US" altLang="zh-CN" sz="1400" dirty="0" smtClean="0"/>
                        <a:t>-</a:t>
                      </a:r>
                      <a:r>
                        <a:rPr lang="zh-CN" altLang="en-US" sz="1400" dirty="0" smtClean="0"/>
                        <a:t>早白垩世</a:t>
                      </a:r>
                      <a:endParaRPr lang="zh-CN" altLang="en-US" sz="1400" dirty="0"/>
                    </a:p>
                  </a:txBody>
                  <a:tcPr/>
                </a:tc>
              </a:tr>
              <a:tr h="370840">
                <a:tc>
                  <a:txBody>
                    <a:bodyPr/>
                    <a:lstStyle/>
                    <a:p>
                      <a:r>
                        <a:rPr lang="zh-CN" altLang="en-US" sz="1400" dirty="0" smtClean="0">
                          <a:latin typeface="Times New Roman" pitchFamily="18" charset="0"/>
                          <a:cs typeface="Times New Roman" pitchFamily="18" charset="0"/>
                        </a:rPr>
                        <a:t>娄烦</a:t>
                      </a:r>
                      <a:endParaRPr lang="zh-CN" altLang="en-US" sz="1400" dirty="0">
                        <a:latin typeface="Times New Roman" pitchFamily="18" charset="0"/>
                        <a:cs typeface="Times New Roman" pitchFamily="18" charset="0"/>
                      </a:endParaRPr>
                    </a:p>
                  </a:txBody>
                  <a:tcPr anchor="ctr" anchorCtr="1"/>
                </a:tc>
                <a:tc>
                  <a:txBody>
                    <a:bodyPr/>
                    <a:lstStyle/>
                    <a:p>
                      <a:r>
                        <a:rPr lang="en-US" altLang="zh-CN" sz="1400" dirty="0" smtClean="0">
                          <a:latin typeface="Times New Roman" pitchFamily="18" charset="0"/>
                          <a:cs typeface="Times New Roman" pitchFamily="18" charset="0"/>
                        </a:rPr>
                        <a:t>58.7~76.8</a:t>
                      </a:r>
                      <a:endParaRPr lang="zh-CN" altLang="en-US" sz="1400" dirty="0">
                        <a:latin typeface="Times New Roman" pitchFamily="18" charset="0"/>
                        <a:cs typeface="Times New Roman" pitchFamily="18" charset="0"/>
                      </a:endParaRPr>
                    </a:p>
                  </a:txBody>
                  <a:tcPr anchor="ctr" anchorCtr="1"/>
                </a:tc>
                <a:tc>
                  <a:txBody>
                    <a:bodyPr/>
                    <a:lstStyle/>
                    <a:p>
                      <a:r>
                        <a:rPr lang="zh-CN" altLang="en-US" sz="1400" dirty="0" smtClean="0"/>
                        <a:t>晚白垩</a:t>
                      </a:r>
                      <a:r>
                        <a:rPr lang="en-US" altLang="zh-CN" sz="1400" dirty="0" smtClean="0"/>
                        <a:t>-</a:t>
                      </a:r>
                      <a:r>
                        <a:rPr lang="zh-CN" altLang="en-US" sz="1400" dirty="0" smtClean="0"/>
                        <a:t>古新世</a:t>
                      </a:r>
                      <a:endParaRPr lang="zh-CN" altLang="en-US" sz="1400" dirty="0"/>
                    </a:p>
                  </a:txBody>
                  <a:tcPr/>
                </a:tc>
              </a:tr>
            </a:tbl>
          </a:graphicData>
        </a:graphic>
      </p:graphicFrame>
    </p:spTree>
    <p:extLst>
      <p:ext uri="{BB962C8B-B14F-4D97-AF65-F5344CB8AC3E}">
        <p14:creationId xmlns:p14="http://schemas.microsoft.com/office/powerpoint/2010/main" xmlns="" val="2775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4447852"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热史模拟</a:t>
            </a:r>
            <a:endParaRPr lang="en-US" altLang="zh-CN" sz="3900" dirty="0" smtClean="0">
              <a:solidFill>
                <a:schemeClr val="bg1"/>
              </a:solidFill>
              <a:latin typeface="黑体" pitchFamily="49" charset="-122"/>
              <a:ea typeface="黑体" pitchFamily="49" charset="-122"/>
            </a:endParaRPr>
          </a:p>
        </p:txBody>
      </p:sp>
      <p:pic>
        <p:nvPicPr>
          <p:cNvPr id="4" name="图片 3" descr="H:\西山\裂变径迹\图件\第四次模拟\单个模拟AFT+ZHE\sg-3和sg-9-8.jp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47663" y="1196752"/>
            <a:ext cx="5453785" cy="5400600"/>
          </a:xfrm>
          <a:prstGeom prst="rect">
            <a:avLst/>
          </a:prstGeom>
          <a:noFill/>
          <a:ln>
            <a:noFill/>
          </a:ln>
        </p:spPr>
      </p:pic>
      <p:sp>
        <p:nvSpPr>
          <p:cNvPr id="2" name="矩形 1"/>
          <p:cNvSpPr/>
          <p:nvPr/>
        </p:nvSpPr>
        <p:spPr>
          <a:xfrm>
            <a:off x="2304256" y="6577607"/>
            <a:ext cx="4572000" cy="307777"/>
          </a:xfrm>
          <a:prstGeom prst="rect">
            <a:avLst/>
          </a:prstGeom>
        </p:spPr>
        <p:txBody>
          <a:bodyPr>
            <a:spAutoFit/>
          </a:bodyPr>
          <a:lstStyle/>
          <a:p>
            <a:r>
              <a:rPr lang="zh-CN" altLang="zh-CN" sz="1400" dirty="0">
                <a:latin typeface="黑体" pitchFamily="49" charset="-122"/>
                <a:ea typeface="黑体" pitchFamily="49" charset="-122"/>
              </a:rPr>
              <a:t>太原西山寺沟磷灰石裂变径迹热史模拟</a:t>
            </a:r>
            <a:r>
              <a:rPr lang="zh-CN" altLang="zh-CN" sz="1400" dirty="0" smtClean="0">
                <a:latin typeface="黑体" pitchFamily="49" charset="-122"/>
                <a:ea typeface="黑体" pitchFamily="49" charset="-122"/>
              </a:rPr>
              <a:t>图</a:t>
            </a:r>
            <a:endParaRPr lang="zh-CN" altLang="en-US" sz="1400" dirty="0">
              <a:latin typeface="黑体" pitchFamily="49" charset="-122"/>
              <a:ea typeface="黑体" pitchFamily="49" charset="-122"/>
            </a:endParaRPr>
          </a:p>
        </p:txBody>
      </p:sp>
      <p:cxnSp>
        <p:nvCxnSpPr>
          <p:cNvPr id="7" name="直接连接符 6"/>
          <p:cNvCxnSpPr/>
          <p:nvPr/>
        </p:nvCxnSpPr>
        <p:spPr>
          <a:xfrm>
            <a:off x="2708114" y="1196752"/>
            <a:ext cx="0" cy="23762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51920" y="1196752"/>
            <a:ext cx="0" cy="23762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275856" y="4005064"/>
            <a:ext cx="0" cy="23762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923928" y="4005064"/>
            <a:ext cx="0" cy="23762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059832" y="3687978"/>
            <a:ext cx="976549" cy="307777"/>
          </a:xfrm>
          <a:prstGeom prst="rect">
            <a:avLst/>
          </a:prstGeom>
        </p:spPr>
        <p:txBody>
          <a:bodyPr wrap="none">
            <a:spAutoFit/>
          </a:bodyPr>
          <a:lstStyle/>
          <a:p>
            <a:r>
              <a:rPr lang="en-US" altLang="zh-CN" sz="1400" b="1" dirty="0">
                <a:solidFill>
                  <a:srgbClr val="FF0000"/>
                </a:solidFill>
                <a:latin typeface="Times New Roman" pitchFamily="18" charset="0"/>
                <a:cs typeface="Times New Roman" pitchFamily="18" charset="0"/>
              </a:rPr>
              <a:t>0.79℃/km</a:t>
            </a:r>
            <a:endParaRPr lang="zh-CN" altLang="en-US" sz="1400" b="1" dirty="0">
              <a:solidFill>
                <a:srgbClr val="FF0000"/>
              </a:solidFill>
              <a:latin typeface="Times New Roman" pitchFamily="18" charset="0"/>
              <a:cs typeface="Times New Roman" pitchFamily="18" charset="0"/>
            </a:endParaRPr>
          </a:p>
        </p:txBody>
      </p:sp>
      <p:sp>
        <p:nvSpPr>
          <p:cNvPr id="14" name="矩形 13"/>
          <p:cNvSpPr/>
          <p:nvPr/>
        </p:nvSpPr>
        <p:spPr>
          <a:xfrm>
            <a:off x="4003997" y="3677342"/>
            <a:ext cx="976549" cy="307777"/>
          </a:xfrm>
          <a:prstGeom prst="rect">
            <a:avLst/>
          </a:prstGeom>
        </p:spPr>
        <p:txBody>
          <a:bodyPr wrap="none">
            <a:spAutoFit/>
          </a:bodyPr>
          <a:lstStyle/>
          <a:p>
            <a:r>
              <a:rPr lang="en-US" altLang="zh-CN" sz="1400" b="1" dirty="0">
                <a:solidFill>
                  <a:srgbClr val="FF0000"/>
                </a:solidFill>
                <a:latin typeface="Times New Roman" pitchFamily="18" charset="0"/>
                <a:cs typeface="Times New Roman" pitchFamily="18" charset="0"/>
              </a:rPr>
              <a:t>1.67℃/km</a:t>
            </a:r>
          </a:p>
        </p:txBody>
      </p:sp>
      <p:sp>
        <p:nvSpPr>
          <p:cNvPr id="3" name="TextBox 2"/>
          <p:cNvSpPr txBox="1"/>
          <p:nvPr/>
        </p:nvSpPr>
        <p:spPr>
          <a:xfrm>
            <a:off x="484188" y="1412776"/>
            <a:ext cx="1063475" cy="369332"/>
          </a:xfrm>
          <a:prstGeom prst="rect">
            <a:avLst/>
          </a:prstGeom>
          <a:noFill/>
        </p:spPr>
        <p:txBody>
          <a:bodyPr wrap="square" rtlCol="0">
            <a:spAutoFit/>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、寺沟</a:t>
            </a:r>
            <a:endParaRPr lang="zh-CN" altLang="en-US" dirty="0">
              <a:latin typeface="黑体" pitchFamily="49" charset="-122"/>
              <a:ea typeface="黑体" pitchFamily="49" charset="-122"/>
            </a:endParaRPr>
          </a:p>
        </p:txBody>
      </p:sp>
      <p:sp>
        <p:nvSpPr>
          <p:cNvPr id="13" name="矩形 12"/>
          <p:cNvSpPr/>
          <p:nvPr/>
        </p:nvSpPr>
        <p:spPr>
          <a:xfrm>
            <a:off x="2780122" y="2996952"/>
            <a:ext cx="927782"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92434" y="1196752"/>
            <a:ext cx="927782"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554607" y="3020652"/>
            <a:ext cx="927782"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775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3"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4519860"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热史模拟</a:t>
            </a:r>
            <a:endParaRPr lang="en-US" altLang="zh-CN" sz="3900" dirty="0" smtClean="0">
              <a:solidFill>
                <a:schemeClr val="bg1"/>
              </a:solidFill>
              <a:latin typeface="黑体" pitchFamily="49" charset="-122"/>
              <a:ea typeface="黑体" pitchFamily="49" charset="-122"/>
            </a:endParaRPr>
          </a:p>
        </p:txBody>
      </p:sp>
      <p:pic>
        <p:nvPicPr>
          <p:cNvPr id="4" name="图片 3" descr="H:\西山\裂变径迹\图件\第四次模拟\单个模拟AFT+ZHE\lf01-05和lf06-4.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1945" y="1196752"/>
            <a:ext cx="5376649" cy="5400600"/>
          </a:xfrm>
          <a:prstGeom prst="rect">
            <a:avLst/>
          </a:prstGeom>
          <a:noFill/>
          <a:ln>
            <a:noFill/>
          </a:ln>
        </p:spPr>
      </p:pic>
      <p:sp>
        <p:nvSpPr>
          <p:cNvPr id="2" name="TextBox 1"/>
          <p:cNvSpPr txBox="1"/>
          <p:nvPr/>
        </p:nvSpPr>
        <p:spPr>
          <a:xfrm>
            <a:off x="2555776" y="6525344"/>
            <a:ext cx="4248472" cy="307777"/>
          </a:xfrm>
          <a:prstGeom prst="rect">
            <a:avLst/>
          </a:prstGeom>
          <a:noFill/>
        </p:spPr>
        <p:txBody>
          <a:bodyPr wrap="square" rtlCol="0">
            <a:spAutoFit/>
          </a:bodyPr>
          <a:lstStyle/>
          <a:p>
            <a:r>
              <a:rPr lang="zh-CN" altLang="zh-CN" sz="1400" dirty="0">
                <a:latin typeface="黑体" pitchFamily="49" charset="-122"/>
                <a:ea typeface="黑体" pitchFamily="49" charset="-122"/>
              </a:rPr>
              <a:t>太原西山娄烦磷灰石裂变径迹热史模拟图</a:t>
            </a:r>
            <a:endParaRPr lang="zh-CN" altLang="en-US" sz="1400" dirty="0">
              <a:latin typeface="黑体" pitchFamily="49" charset="-122"/>
              <a:ea typeface="黑体" pitchFamily="49" charset="-122"/>
            </a:endParaRPr>
          </a:p>
        </p:txBody>
      </p:sp>
      <p:cxnSp>
        <p:nvCxnSpPr>
          <p:cNvPr id="7" name="直接连接符 6"/>
          <p:cNvCxnSpPr/>
          <p:nvPr/>
        </p:nvCxnSpPr>
        <p:spPr>
          <a:xfrm>
            <a:off x="3059832" y="1268760"/>
            <a:ext cx="0" cy="23762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779912" y="1268760"/>
            <a:ext cx="0" cy="23762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275856" y="4005064"/>
            <a:ext cx="0" cy="23762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707904" y="4005064"/>
            <a:ext cx="0" cy="23762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947379" y="3757252"/>
            <a:ext cx="976549" cy="307777"/>
          </a:xfrm>
          <a:prstGeom prst="rect">
            <a:avLst/>
          </a:prstGeom>
        </p:spPr>
        <p:txBody>
          <a:bodyPr wrap="none">
            <a:spAutoFit/>
          </a:bodyPr>
          <a:lstStyle/>
          <a:p>
            <a:r>
              <a:rPr lang="en-US" altLang="zh-CN" sz="1400" b="1" dirty="0">
                <a:solidFill>
                  <a:srgbClr val="FF0000"/>
                </a:solidFill>
                <a:latin typeface="Times New Roman" pitchFamily="18" charset="0"/>
                <a:cs typeface="Times New Roman" pitchFamily="18" charset="0"/>
              </a:rPr>
              <a:t>0.46℃/km</a:t>
            </a:r>
            <a:endParaRPr lang="zh-CN" altLang="en-US" sz="1400" b="1" dirty="0">
              <a:solidFill>
                <a:srgbClr val="FF0000"/>
              </a:solidFill>
              <a:latin typeface="Times New Roman" pitchFamily="18" charset="0"/>
              <a:cs typeface="Times New Roman" pitchFamily="18" charset="0"/>
            </a:endParaRPr>
          </a:p>
        </p:txBody>
      </p:sp>
      <p:sp>
        <p:nvSpPr>
          <p:cNvPr id="14" name="矩形 13"/>
          <p:cNvSpPr/>
          <p:nvPr/>
        </p:nvSpPr>
        <p:spPr>
          <a:xfrm>
            <a:off x="3878430" y="3757251"/>
            <a:ext cx="976549" cy="307777"/>
          </a:xfrm>
          <a:prstGeom prst="rect">
            <a:avLst/>
          </a:prstGeom>
        </p:spPr>
        <p:txBody>
          <a:bodyPr wrap="none">
            <a:spAutoFit/>
          </a:bodyPr>
          <a:lstStyle/>
          <a:p>
            <a:r>
              <a:rPr lang="en-US" altLang="zh-CN" sz="1400" b="1" dirty="0">
                <a:solidFill>
                  <a:srgbClr val="FF0000"/>
                </a:solidFill>
                <a:latin typeface="Times New Roman" pitchFamily="18" charset="0"/>
                <a:cs typeface="Times New Roman" pitchFamily="18" charset="0"/>
              </a:rPr>
              <a:t>4.71℃/km</a:t>
            </a:r>
            <a:endParaRPr lang="zh-CN" altLang="en-US" sz="1400" b="1" dirty="0">
              <a:solidFill>
                <a:srgbClr val="FF0000"/>
              </a:solidFill>
              <a:latin typeface="Times New Roman" pitchFamily="18" charset="0"/>
              <a:cs typeface="Times New Roman" pitchFamily="18" charset="0"/>
            </a:endParaRPr>
          </a:p>
        </p:txBody>
      </p:sp>
      <p:sp>
        <p:nvSpPr>
          <p:cNvPr id="3" name="TextBox 2"/>
          <p:cNvSpPr txBox="1"/>
          <p:nvPr/>
        </p:nvSpPr>
        <p:spPr>
          <a:xfrm>
            <a:off x="484188" y="1196752"/>
            <a:ext cx="1117757" cy="369332"/>
          </a:xfrm>
          <a:prstGeom prst="rect">
            <a:avLst/>
          </a:prstGeom>
          <a:noFill/>
        </p:spPr>
        <p:txBody>
          <a:bodyPr wrap="square" rtlCol="0">
            <a:spAutoFit/>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、娄烦</a:t>
            </a: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xmlns="" val="2775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2647652"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汇报提纲</a:t>
            </a:r>
            <a:endParaRPr lang="en-US" altLang="zh-CN" sz="3900" dirty="0" smtClean="0">
              <a:solidFill>
                <a:schemeClr val="bg1"/>
              </a:solidFill>
              <a:latin typeface="黑体" pitchFamily="49" charset="-122"/>
              <a:ea typeface="黑体" pitchFamily="49" charset="-122"/>
            </a:endParaRPr>
          </a:p>
        </p:txBody>
      </p:sp>
      <p:grpSp>
        <p:nvGrpSpPr>
          <p:cNvPr id="13" name="组合 12"/>
          <p:cNvGrpSpPr/>
          <p:nvPr/>
        </p:nvGrpSpPr>
        <p:grpSpPr>
          <a:xfrm>
            <a:off x="1616224" y="1592358"/>
            <a:ext cx="360040" cy="461665"/>
            <a:chOff x="1156650" y="2636912"/>
            <a:chExt cx="360040" cy="461665"/>
          </a:xfrm>
        </p:grpSpPr>
        <p:sp>
          <p:nvSpPr>
            <p:cNvPr id="11" name="圆角矩形 1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1</a:t>
              </a:r>
              <a:endParaRPr lang="zh-CN" altLang="en-US" sz="2400" dirty="0">
                <a:solidFill>
                  <a:schemeClr val="bg1"/>
                </a:solidFill>
                <a:latin typeface="Times New Roman" pitchFamily="18" charset="0"/>
                <a:cs typeface="Times New Roman" pitchFamily="18" charset="0"/>
              </a:endParaRPr>
            </a:p>
          </p:txBody>
        </p:sp>
      </p:grpSp>
      <p:grpSp>
        <p:nvGrpSpPr>
          <p:cNvPr id="14" name="组合 13"/>
          <p:cNvGrpSpPr/>
          <p:nvPr/>
        </p:nvGrpSpPr>
        <p:grpSpPr>
          <a:xfrm>
            <a:off x="1616224" y="2391271"/>
            <a:ext cx="360040" cy="461665"/>
            <a:chOff x="1156650" y="2636912"/>
            <a:chExt cx="360040" cy="461665"/>
          </a:xfrm>
        </p:grpSpPr>
        <p:sp>
          <p:nvSpPr>
            <p:cNvPr id="15" name="圆角矩形 14"/>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2</a:t>
              </a:r>
              <a:endParaRPr lang="zh-CN" altLang="en-US" sz="2400" dirty="0">
                <a:solidFill>
                  <a:schemeClr val="bg1"/>
                </a:solidFill>
                <a:latin typeface="Times New Roman" pitchFamily="18" charset="0"/>
                <a:cs typeface="Times New Roman" pitchFamily="18" charset="0"/>
              </a:endParaRPr>
            </a:p>
          </p:txBody>
        </p:sp>
      </p:grpSp>
      <p:grpSp>
        <p:nvGrpSpPr>
          <p:cNvPr id="17" name="组合 16"/>
          <p:cNvGrpSpPr/>
          <p:nvPr/>
        </p:nvGrpSpPr>
        <p:grpSpPr>
          <a:xfrm>
            <a:off x="1616224" y="3111351"/>
            <a:ext cx="360040" cy="461665"/>
            <a:chOff x="1156650" y="2636912"/>
            <a:chExt cx="360040" cy="461665"/>
          </a:xfrm>
        </p:grpSpPr>
        <p:sp>
          <p:nvSpPr>
            <p:cNvPr id="18" name="圆角矩形 1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3</a:t>
              </a:r>
              <a:endParaRPr lang="zh-CN" altLang="en-US" sz="2400" dirty="0">
                <a:solidFill>
                  <a:schemeClr val="bg1"/>
                </a:solidFill>
                <a:latin typeface="Times New Roman" pitchFamily="18" charset="0"/>
                <a:cs typeface="Times New Roman" pitchFamily="18" charset="0"/>
              </a:endParaRPr>
            </a:p>
          </p:txBody>
        </p:sp>
      </p:grpSp>
      <p:grpSp>
        <p:nvGrpSpPr>
          <p:cNvPr id="20" name="组合 19"/>
          <p:cNvGrpSpPr/>
          <p:nvPr/>
        </p:nvGrpSpPr>
        <p:grpSpPr>
          <a:xfrm>
            <a:off x="1616224" y="3789040"/>
            <a:ext cx="360040" cy="461665"/>
            <a:chOff x="1156650" y="2636912"/>
            <a:chExt cx="360040" cy="461665"/>
          </a:xfrm>
        </p:grpSpPr>
        <p:sp>
          <p:nvSpPr>
            <p:cNvPr id="21" name="圆角矩形 2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4</a:t>
              </a:r>
              <a:endParaRPr lang="zh-CN" altLang="en-US" sz="2400" dirty="0">
                <a:solidFill>
                  <a:schemeClr val="bg1"/>
                </a:solidFill>
                <a:latin typeface="Times New Roman" pitchFamily="18" charset="0"/>
                <a:cs typeface="Times New Roman" pitchFamily="18" charset="0"/>
              </a:endParaRPr>
            </a:p>
          </p:txBody>
        </p:sp>
      </p:grpSp>
      <p:sp>
        <p:nvSpPr>
          <p:cNvPr id="23" name="TextBox 22"/>
          <p:cNvSpPr txBox="1"/>
          <p:nvPr/>
        </p:nvSpPr>
        <p:spPr>
          <a:xfrm>
            <a:off x="2339752" y="1660738"/>
            <a:ext cx="2379712"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研究目的与内容</a:t>
            </a:r>
            <a:endParaRPr lang="zh-CN" altLang="en-US" sz="2000" dirty="0">
              <a:latin typeface="黑体" pitchFamily="49" charset="-122"/>
              <a:ea typeface="黑体" pitchFamily="49" charset="-122"/>
            </a:endParaRPr>
          </a:p>
        </p:txBody>
      </p:sp>
      <p:sp>
        <p:nvSpPr>
          <p:cNvPr id="25" name="TextBox 24"/>
          <p:cNvSpPr txBox="1"/>
          <p:nvPr/>
        </p:nvSpPr>
        <p:spPr>
          <a:xfrm>
            <a:off x="2339752" y="2420888"/>
            <a:ext cx="331236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地质概况与样品采集</a:t>
            </a:r>
            <a:endParaRPr lang="zh-CN" altLang="en-US" sz="2000" dirty="0">
              <a:latin typeface="黑体" pitchFamily="49" charset="-122"/>
              <a:ea typeface="黑体" pitchFamily="49" charset="-122"/>
            </a:endParaRPr>
          </a:p>
        </p:txBody>
      </p:sp>
      <p:sp>
        <p:nvSpPr>
          <p:cNvPr id="26" name="TextBox 25"/>
          <p:cNvSpPr txBox="1"/>
          <p:nvPr/>
        </p:nvSpPr>
        <p:spPr>
          <a:xfrm>
            <a:off x="2339752" y="3861048"/>
            <a:ext cx="439248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a:t>
            </a:r>
            <a:r>
              <a:rPr lang="zh-CN" altLang="en-US" sz="2000" dirty="0">
                <a:latin typeface="黑体" pitchFamily="49" charset="-122"/>
                <a:ea typeface="黑体" pitchFamily="49" charset="-122"/>
              </a:rPr>
              <a:t>西山煤田隆</a:t>
            </a:r>
            <a:r>
              <a:rPr lang="zh-CN" altLang="en-US" sz="2000" dirty="0" smtClean="0">
                <a:latin typeface="黑体" pitchFamily="49" charset="-122"/>
                <a:ea typeface="黑体" pitchFamily="49" charset="-122"/>
              </a:rPr>
              <a:t>升剥蚀史</a:t>
            </a:r>
            <a:endParaRPr lang="zh-CN" altLang="en-US" sz="2000" dirty="0">
              <a:latin typeface="黑体" pitchFamily="49" charset="-122"/>
              <a:ea typeface="黑体" pitchFamily="49" charset="-122"/>
            </a:endParaRPr>
          </a:p>
        </p:txBody>
      </p:sp>
      <p:grpSp>
        <p:nvGrpSpPr>
          <p:cNvPr id="27" name="组合 26"/>
          <p:cNvGrpSpPr/>
          <p:nvPr/>
        </p:nvGrpSpPr>
        <p:grpSpPr>
          <a:xfrm>
            <a:off x="1616224" y="4479503"/>
            <a:ext cx="360040" cy="461665"/>
            <a:chOff x="1156650" y="2636912"/>
            <a:chExt cx="360040" cy="461665"/>
          </a:xfrm>
        </p:grpSpPr>
        <p:sp>
          <p:nvSpPr>
            <p:cNvPr id="28" name="圆角矩形 2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5</a:t>
              </a:r>
              <a:endParaRPr lang="zh-CN" altLang="en-US" sz="2400" dirty="0">
                <a:solidFill>
                  <a:schemeClr val="bg1"/>
                </a:solidFill>
                <a:latin typeface="Times New Roman" pitchFamily="18" charset="0"/>
                <a:cs typeface="Times New Roman" pitchFamily="18" charset="0"/>
              </a:endParaRPr>
            </a:p>
          </p:txBody>
        </p:sp>
      </p:grpSp>
      <p:sp>
        <p:nvSpPr>
          <p:cNvPr id="30" name="TextBox 29"/>
          <p:cNvSpPr txBox="1"/>
          <p:nvPr/>
        </p:nvSpPr>
        <p:spPr>
          <a:xfrm>
            <a:off x="2339752" y="5261138"/>
            <a:ext cx="2880320"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结论与展望</a:t>
            </a:r>
            <a:endParaRPr lang="zh-CN" altLang="en-US" sz="2000" dirty="0">
              <a:latin typeface="黑体" pitchFamily="49" charset="-122"/>
              <a:ea typeface="黑体" pitchFamily="49" charset="-122"/>
            </a:endParaRPr>
          </a:p>
        </p:txBody>
      </p:sp>
      <p:sp>
        <p:nvSpPr>
          <p:cNvPr id="32" name="五边形 31"/>
          <p:cNvSpPr/>
          <p:nvPr/>
        </p:nvSpPr>
        <p:spPr>
          <a:xfrm>
            <a:off x="1026890" y="1766101"/>
            <a:ext cx="432048" cy="222739"/>
          </a:xfrm>
          <a:prstGeom prst="homePlat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TextBox 35"/>
          <p:cNvSpPr txBox="1"/>
          <p:nvPr/>
        </p:nvSpPr>
        <p:spPr>
          <a:xfrm>
            <a:off x="2339752" y="3172906"/>
            <a:ext cx="2010866"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热史模拟</a:t>
            </a:r>
            <a:endParaRPr lang="zh-CN" altLang="en-US" sz="2000" dirty="0">
              <a:latin typeface="黑体" pitchFamily="49" charset="-122"/>
              <a:ea typeface="黑体" pitchFamily="49" charset="-122"/>
            </a:endParaRPr>
          </a:p>
        </p:txBody>
      </p:sp>
      <p:sp>
        <p:nvSpPr>
          <p:cNvPr id="31" name="TextBox 30"/>
          <p:cNvSpPr txBox="1"/>
          <p:nvPr/>
        </p:nvSpPr>
        <p:spPr>
          <a:xfrm>
            <a:off x="2339752" y="4509120"/>
            <a:ext cx="4968552"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太原史西山煤田煤层气成藏关键时期确定</a:t>
            </a:r>
            <a:endParaRPr lang="zh-CN" altLang="en-US" sz="2000" dirty="0">
              <a:latin typeface="黑体" pitchFamily="49" charset="-122"/>
              <a:ea typeface="黑体" pitchFamily="49" charset="-122"/>
            </a:endParaRPr>
          </a:p>
        </p:txBody>
      </p:sp>
      <p:grpSp>
        <p:nvGrpSpPr>
          <p:cNvPr id="37" name="组合 36"/>
          <p:cNvGrpSpPr/>
          <p:nvPr/>
        </p:nvGrpSpPr>
        <p:grpSpPr>
          <a:xfrm>
            <a:off x="1616224" y="5199583"/>
            <a:ext cx="360040" cy="461665"/>
            <a:chOff x="1156650" y="2636912"/>
            <a:chExt cx="360040" cy="461665"/>
          </a:xfrm>
        </p:grpSpPr>
        <p:sp>
          <p:nvSpPr>
            <p:cNvPr id="38" name="圆角矩形 3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6</a:t>
              </a:r>
              <a:endParaRPr lang="zh-CN" altLang="en-US" sz="2400" dirty="0">
                <a:solidFill>
                  <a:schemeClr val="bg1"/>
                </a:solidFill>
                <a:latin typeface="Times New Roman" pitchFamily="18" charset="0"/>
                <a:cs typeface="Times New Roman" pitchFamily="18" charset="0"/>
              </a:endParaRPr>
            </a:p>
          </p:txBody>
        </p:sp>
      </p:grpSp>
    </p:spTree>
    <p:extLst>
      <p:ext uri="{BB962C8B-B14F-4D97-AF65-F5344CB8AC3E}">
        <p14:creationId xmlns:p14="http://schemas.microsoft.com/office/powerpoint/2010/main" xmlns="" val="5721976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4519860"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热史模拟</a:t>
            </a:r>
            <a:endParaRPr lang="en-US" altLang="zh-CN" sz="3900" dirty="0" smtClean="0">
              <a:solidFill>
                <a:schemeClr val="bg1"/>
              </a:solidFill>
              <a:latin typeface="黑体" pitchFamily="49" charset="-122"/>
              <a:ea typeface="黑体" pitchFamily="49" charset="-122"/>
            </a:endParaRPr>
          </a:p>
        </p:txBody>
      </p:sp>
      <p:graphicFrame>
        <p:nvGraphicFramePr>
          <p:cNvPr id="8" name="表格 7"/>
          <p:cNvGraphicFramePr>
            <a:graphicFrameLocks noGrp="1"/>
          </p:cNvGraphicFramePr>
          <p:nvPr>
            <p:extLst>
              <p:ext uri="{D42A27DB-BD31-4B8C-83A1-F6EECF244321}">
                <p14:modId xmlns:p14="http://schemas.microsoft.com/office/powerpoint/2010/main" xmlns="" val="326298660"/>
              </p:ext>
            </p:extLst>
          </p:nvPr>
        </p:nvGraphicFramePr>
        <p:xfrm>
          <a:off x="1202668" y="1772816"/>
          <a:ext cx="6738664" cy="741680"/>
        </p:xfrm>
        <a:graphic>
          <a:graphicData uri="http://schemas.openxmlformats.org/drawingml/2006/table">
            <a:tbl>
              <a:tblPr firstRow="1" bandRow="1">
                <a:tableStyleId>{5C22544A-7EE6-4342-B048-85BDC9FD1C3A}</a:tableStyleId>
              </a:tblPr>
              <a:tblGrid>
                <a:gridCol w="1684666"/>
                <a:gridCol w="1684666"/>
                <a:gridCol w="1684666"/>
                <a:gridCol w="1684666"/>
              </a:tblGrid>
              <a:tr h="370840">
                <a:tc rowSpan="2">
                  <a:txBody>
                    <a:bodyPr/>
                    <a:lstStyle/>
                    <a:p>
                      <a:pPr algn="ctr"/>
                      <a:r>
                        <a:rPr lang="zh-CN" altLang="en-US" sz="1400" dirty="0" smtClean="0"/>
                        <a:t>寺沟</a:t>
                      </a:r>
                      <a:endParaRPr lang="zh-CN" altLang="en-US" sz="1400" dirty="0"/>
                    </a:p>
                  </a:txBody>
                  <a:tcPr anchor="ctr"/>
                </a:tc>
                <a:tc>
                  <a:txBody>
                    <a:bodyPr/>
                    <a:lstStyle/>
                    <a:p>
                      <a:pPr algn="ctr"/>
                      <a:r>
                        <a:rPr lang="zh-CN" altLang="en-US" sz="1400" dirty="0" smtClean="0"/>
                        <a:t>晚白垩世之前</a:t>
                      </a:r>
                      <a:endParaRPr lang="zh-CN" altLang="en-US" sz="1400" dirty="0"/>
                    </a:p>
                  </a:txBody>
                  <a:tcPr anchor="ctr"/>
                </a:tc>
                <a:tc>
                  <a:txBody>
                    <a:bodyPr/>
                    <a:lstStyle/>
                    <a:p>
                      <a:pPr algn="ctr"/>
                      <a:r>
                        <a:rPr lang="zh-CN" altLang="en-US" sz="1400" dirty="0" smtClean="0"/>
                        <a:t>晚白垩世至中新世</a:t>
                      </a:r>
                      <a:endParaRPr lang="zh-CN" altLang="en-US" sz="1400" dirty="0"/>
                    </a:p>
                  </a:txBody>
                  <a:tcPr anchor="ctr"/>
                </a:tc>
                <a:tc>
                  <a:txBody>
                    <a:bodyPr/>
                    <a:lstStyle/>
                    <a:p>
                      <a:pPr algn="ctr"/>
                      <a:r>
                        <a:rPr lang="zh-CN" altLang="en-US" sz="1400" dirty="0" smtClean="0"/>
                        <a:t>中新世至今</a:t>
                      </a:r>
                      <a:endParaRPr lang="zh-CN" altLang="en-US" sz="1400" dirty="0"/>
                    </a:p>
                  </a:txBody>
                  <a:tcPr anchor="ctr"/>
                </a:tc>
              </a:tr>
              <a:tr h="370840">
                <a:tc vMerge="1">
                  <a:txBody>
                    <a:bodyPr/>
                    <a:lstStyle/>
                    <a:p>
                      <a:endParaRPr lang="zh-CN" altLang="en-US" dirty="0"/>
                    </a:p>
                  </a:txBody>
                  <a:tcPr/>
                </a:tc>
                <a:tc>
                  <a:txBody>
                    <a:bodyPr/>
                    <a:lstStyle/>
                    <a:p>
                      <a:pPr algn="ctr"/>
                      <a:r>
                        <a:rPr lang="zh-CN" altLang="en-US" sz="1400" dirty="0" smtClean="0"/>
                        <a:t>缓慢隆升阶段</a:t>
                      </a:r>
                      <a:endParaRPr lang="zh-CN" altLang="en-US" sz="1400" dirty="0"/>
                    </a:p>
                  </a:txBody>
                  <a:tcPr anchor="ctr"/>
                </a:tc>
                <a:tc>
                  <a:txBody>
                    <a:bodyPr/>
                    <a:lstStyle/>
                    <a:p>
                      <a:pPr algn="ctr"/>
                      <a:r>
                        <a:rPr lang="zh-CN" altLang="en-US" sz="1400" dirty="0" smtClean="0"/>
                        <a:t>快速隆升阶段</a:t>
                      </a:r>
                      <a:endParaRPr lang="zh-CN" altLang="en-US" sz="1400" dirty="0"/>
                    </a:p>
                  </a:txBody>
                  <a:tcPr anchor="ctr"/>
                </a:tc>
                <a:tc>
                  <a:txBody>
                    <a:bodyPr/>
                    <a:lstStyle/>
                    <a:p>
                      <a:pPr algn="ctr"/>
                      <a:r>
                        <a:rPr lang="zh-CN" altLang="en-US" sz="1400" dirty="0" smtClean="0"/>
                        <a:t>加速隆升阶段</a:t>
                      </a:r>
                      <a:endParaRPr lang="zh-CN" altLang="en-US" sz="1400" dirty="0"/>
                    </a:p>
                  </a:txBody>
                  <a:tcPr anchor="ctr"/>
                </a:tc>
              </a:tr>
            </a:tbl>
          </a:graphicData>
        </a:graphic>
      </p:graphicFrame>
      <p:sp>
        <p:nvSpPr>
          <p:cNvPr id="9" name="矩形 8"/>
          <p:cNvSpPr/>
          <p:nvPr/>
        </p:nvSpPr>
        <p:spPr>
          <a:xfrm>
            <a:off x="1223628" y="4149080"/>
            <a:ext cx="6696744" cy="1384995"/>
          </a:xfrm>
          <a:prstGeom prst="rect">
            <a:avLst/>
          </a:prstGeom>
        </p:spPr>
        <p:txBody>
          <a:bodyPr wrap="square">
            <a:spAutoFit/>
          </a:bodyPr>
          <a:lstStyle/>
          <a:p>
            <a:pPr>
              <a:lnSpc>
                <a:spcPct val="150000"/>
              </a:lnSpc>
            </a:pPr>
            <a:r>
              <a:rPr lang="zh-CN" altLang="en-US" sz="1400" dirty="0"/>
              <a:t>太原西山所有样品的热演化史都呈单调的冷却趋势，即白垩世以来，该区普遍遭受了抬升剥蚀过程。但是寺沟样品和娄烦样品磷灰石裂变径迹模拟曲线表现出抬升过程和阶段时限的不同步性，即白垩世以来，西山煤田与煤田西北部边缘经历了不同的抬升</a:t>
            </a:r>
            <a:r>
              <a:rPr lang="zh-CN" altLang="en-US" sz="1400" dirty="0" smtClean="0"/>
              <a:t>过程，即</a:t>
            </a:r>
            <a:r>
              <a:rPr lang="zh-CN" altLang="en-US" sz="1400" dirty="0"/>
              <a:t>西山存在区域差异性抬升。</a:t>
            </a:r>
          </a:p>
        </p:txBody>
      </p:sp>
      <p:graphicFrame>
        <p:nvGraphicFramePr>
          <p:cNvPr id="15" name="表格 14"/>
          <p:cNvGraphicFramePr>
            <a:graphicFrameLocks noGrp="1"/>
          </p:cNvGraphicFramePr>
          <p:nvPr>
            <p:extLst>
              <p:ext uri="{D42A27DB-BD31-4B8C-83A1-F6EECF244321}">
                <p14:modId xmlns:p14="http://schemas.microsoft.com/office/powerpoint/2010/main" xmlns="" val="568181620"/>
              </p:ext>
            </p:extLst>
          </p:nvPr>
        </p:nvGraphicFramePr>
        <p:xfrm>
          <a:off x="1223628" y="2996952"/>
          <a:ext cx="6624736" cy="741680"/>
        </p:xfrm>
        <a:graphic>
          <a:graphicData uri="http://schemas.openxmlformats.org/drawingml/2006/table">
            <a:tbl>
              <a:tblPr firstRow="1" bandRow="1">
                <a:tableStyleId>{5C22544A-7EE6-4342-B048-85BDC9FD1C3A}</a:tableStyleId>
              </a:tblPr>
              <a:tblGrid>
                <a:gridCol w="1656184"/>
                <a:gridCol w="1656184"/>
                <a:gridCol w="1656184"/>
                <a:gridCol w="1656184"/>
              </a:tblGrid>
              <a:tr h="370840">
                <a:tc rowSpan="2">
                  <a:txBody>
                    <a:bodyPr/>
                    <a:lstStyle/>
                    <a:p>
                      <a:pPr algn="ctr"/>
                      <a:r>
                        <a:rPr lang="zh-CN" altLang="en-US" sz="1400" dirty="0" smtClean="0"/>
                        <a:t>娄烦</a:t>
                      </a:r>
                      <a:endParaRPr lang="zh-CN" altLang="en-US" sz="1400" dirty="0"/>
                    </a:p>
                  </a:txBody>
                  <a:tcPr anchor="ctr" anchorCtr="1"/>
                </a:tc>
                <a:tc>
                  <a:txBody>
                    <a:bodyPr/>
                    <a:lstStyle/>
                    <a:p>
                      <a:r>
                        <a:rPr lang="zh-CN" altLang="en-US" sz="1400" dirty="0" smtClean="0"/>
                        <a:t>始新世之前</a:t>
                      </a:r>
                      <a:endParaRPr lang="zh-CN" altLang="en-US" sz="1400" dirty="0"/>
                    </a:p>
                  </a:txBody>
                  <a:tcPr anchor="ctr" anchorCtr="1"/>
                </a:tc>
                <a:tc>
                  <a:txBody>
                    <a:bodyPr/>
                    <a:lstStyle/>
                    <a:p>
                      <a:r>
                        <a:rPr lang="zh-CN" altLang="en-US" sz="1400" dirty="0" smtClean="0"/>
                        <a:t>始新世至中新世</a:t>
                      </a:r>
                      <a:endParaRPr lang="zh-CN" altLang="en-US" sz="1400" dirty="0"/>
                    </a:p>
                  </a:txBody>
                  <a:tcPr anchor="ctr" anchorCtr="1"/>
                </a:tc>
                <a:tc>
                  <a:txBody>
                    <a:bodyPr/>
                    <a:lstStyle/>
                    <a:p>
                      <a:r>
                        <a:rPr lang="zh-CN" altLang="en-US" sz="1400" dirty="0" smtClean="0"/>
                        <a:t>中新世以来</a:t>
                      </a:r>
                      <a:endParaRPr lang="zh-CN" altLang="en-US" sz="1400" dirty="0"/>
                    </a:p>
                  </a:txBody>
                  <a:tcPr anchor="ctr" anchorCtr="1"/>
                </a:tc>
              </a:tr>
              <a:tr h="370840">
                <a:tc vMerge="1">
                  <a:txBody>
                    <a:bodyPr/>
                    <a:lstStyle/>
                    <a:p>
                      <a:endParaRPr lang="zh-CN" altLang="en-US" dirty="0"/>
                    </a:p>
                  </a:txBody>
                  <a:tcPr/>
                </a:tc>
                <a:tc>
                  <a:txBody>
                    <a:bodyPr/>
                    <a:lstStyle/>
                    <a:p>
                      <a:r>
                        <a:rPr lang="zh-CN" altLang="en-US" sz="1400" dirty="0" smtClean="0"/>
                        <a:t>快速隆升阶段</a:t>
                      </a:r>
                      <a:endParaRPr lang="zh-CN" altLang="en-US" sz="1400" dirty="0"/>
                    </a:p>
                  </a:txBody>
                  <a:tcPr anchor="ctr" anchorCtr="1"/>
                </a:tc>
                <a:tc>
                  <a:txBody>
                    <a:bodyPr/>
                    <a:lstStyle/>
                    <a:p>
                      <a:r>
                        <a:rPr lang="zh-CN" altLang="en-US" sz="1400" dirty="0" smtClean="0"/>
                        <a:t>缓慢隆升阶段</a:t>
                      </a:r>
                      <a:endParaRPr lang="zh-CN" altLang="en-US" sz="1400" dirty="0"/>
                    </a:p>
                  </a:txBody>
                  <a:tcPr anchor="ctr" anchorCtr="1"/>
                </a:tc>
                <a:tc>
                  <a:txBody>
                    <a:bodyPr/>
                    <a:lstStyle/>
                    <a:p>
                      <a:r>
                        <a:rPr lang="zh-CN" altLang="en-US" sz="1400" dirty="0" smtClean="0"/>
                        <a:t>快速隆升阶段</a:t>
                      </a:r>
                      <a:endParaRPr lang="zh-CN" altLang="en-US" sz="1400" dirty="0"/>
                    </a:p>
                  </a:txBody>
                  <a:tcPr anchor="ctr" anchorCtr="1"/>
                </a:tc>
              </a:tr>
            </a:tbl>
          </a:graphicData>
        </a:graphic>
      </p:graphicFrame>
    </p:spTree>
    <p:extLst>
      <p:ext uri="{BB962C8B-B14F-4D97-AF65-F5344CB8AC3E}">
        <p14:creationId xmlns:p14="http://schemas.microsoft.com/office/powerpoint/2010/main" xmlns="" val="35836191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2647652"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汇报提纲</a:t>
            </a:r>
            <a:endParaRPr lang="en-US" altLang="zh-CN" sz="3900" dirty="0" smtClean="0">
              <a:solidFill>
                <a:schemeClr val="bg1"/>
              </a:solidFill>
              <a:latin typeface="黑体" pitchFamily="49" charset="-122"/>
              <a:ea typeface="黑体" pitchFamily="49" charset="-122"/>
            </a:endParaRPr>
          </a:p>
        </p:txBody>
      </p:sp>
      <p:grpSp>
        <p:nvGrpSpPr>
          <p:cNvPr id="13" name="组合 12"/>
          <p:cNvGrpSpPr/>
          <p:nvPr/>
        </p:nvGrpSpPr>
        <p:grpSpPr>
          <a:xfrm>
            <a:off x="1616224" y="1592358"/>
            <a:ext cx="360040" cy="461665"/>
            <a:chOff x="1156650" y="2636912"/>
            <a:chExt cx="360040" cy="461665"/>
          </a:xfrm>
        </p:grpSpPr>
        <p:sp>
          <p:nvSpPr>
            <p:cNvPr id="11" name="圆角矩形 1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1</a:t>
              </a:r>
              <a:endParaRPr lang="zh-CN" altLang="en-US" sz="2400" dirty="0">
                <a:solidFill>
                  <a:schemeClr val="bg1"/>
                </a:solidFill>
                <a:latin typeface="Times New Roman" pitchFamily="18" charset="0"/>
                <a:cs typeface="Times New Roman" pitchFamily="18" charset="0"/>
              </a:endParaRPr>
            </a:p>
          </p:txBody>
        </p:sp>
      </p:grpSp>
      <p:grpSp>
        <p:nvGrpSpPr>
          <p:cNvPr id="14" name="组合 13"/>
          <p:cNvGrpSpPr/>
          <p:nvPr/>
        </p:nvGrpSpPr>
        <p:grpSpPr>
          <a:xfrm>
            <a:off x="1616224" y="2391271"/>
            <a:ext cx="360040" cy="461665"/>
            <a:chOff x="1156650" y="2636912"/>
            <a:chExt cx="360040" cy="461665"/>
          </a:xfrm>
        </p:grpSpPr>
        <p:sp>
          <p:nvSpPr>
            <p:cNvPr id="15" name="圆角矩形 14"/>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2</a:t>
              </a:r>
              <a:endParaRPr lang="zh-CN" altLang="en-US" sz="2400" dirty="0">
                <a:solidFill>
                  <a:schemeClr val="bg1"/>
                </a:solidFill>
                <a:latin typeface="Times New Roman" pitchFamily="18" charset="0"/>
                <a:cs typeface="Times New Roman" pitchFamily="18" charset="0"/>
              </a:endParaRPr>
            </a:p>
          </p:txBody>
        </p:sp>
      </p:grpSp>
      <p:grpSp>
        <p:nvGrpSpPr>
          <p:cNvPr id="17" name="组合 16"/>
          <p:cNvGrpSpPr/>
          <p:nvPr/>
        </p:nvGrpSpPr>
        <p:grpSpPr>
          <a:xfrm>
            <a:off x="1616224" y="3111351"/>
            <a:ext cx="360040" cy="461665"/>
            <a:chOff x="1156650" y="2636912"/>
            <a:chExt cx="360040" cy="461665"/>
          </a:xfrm>
        </p:grpSpPr>
        <p:sp>
          <p:nvSpPr>
            <p:cNvPr id="18" name="圆角矩形 1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3</a:t>
              </a:r>
              <a:endParaRPr lang="zh-CN" altLang="en-US" sz="2400" dirty="0">
                <a:solidFill>
                  <a:schemeClr val="bg1"/>
                </a:solidFill>
                <a:latin typeface="Times New Roman" pitchFamily="18" charset="0"/>
                <a:cs typeface="Times New Roman" pitchFamily="18" charset="0"/>
              </a:endParaRPr>
            </a:p>
          </p:txBody>
        </p:sp>
      </p:grpSp>
      <p:grpSp>
        <p:nvGrpSpPr>
          <p:cNvPr id="20" name="组合 19"/>
          <p:cNvGrpSpPr/>
          <p:nvPr/>
        </p:nvGrpSpPr>
        <p:grpSpPr>
          <a:xfrm>
            <a:off x="1616224" y="3789040"/>
            <a:ext cx="360040" cy="461665"/>
            <a:chOff x="1156650" y="2636912"/>
            <a:chExt cx="360040" cy="461665"/>
          </a:xfrm>
        </p:grpSpPr>
        <p:sp>
          <p:nvSpPr>
            <p:cNvPr id="21" name="圆角矩形 2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4</a:t>
              </a:r>
              <a:endParaRPr lang="zh-CN" altLang="en-US" sz="2400" dirty="0">
                <a:solidFill>
                  <a:schemeClr val="bg1"/>
                </a:solidFill>
                <a:latin typeface="Times New Roman" pitchFamily="18" charset="0"/>
                <a:cs typeface="Times New Roman" pitchFamily="18" charset="0"/>
              </a:endParaRPr>
            </a:p>
          </p:txBody>
        </p:sp>
      </p:grpSp>
      <p:sp>
        <p:nvSpPr>
          <p:cNvPr id="23" name="TextBox 22"/>
          <p:cNvSpPr txBox="1"/>
          <p:nvPr/>
        </p:nvSpPr>
        <p:spPr>
          <a:xfrm>
            <a:off x="2339752" y="1660738"/>
            <a:ext cx="2379712"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研究目的与内容</a:t>
            </a:r>
            <a:endParaRPr lang="zh-CN" altLang="en-US" sz="2000" dirty="0">
              <a:latin typeface="黑体" pitchFamily="49" charset="-122"/>
              <a:ea typeface="黑体" pitchFamily="49" charset="-122"/>
            </a:endParaRPr>
          </a:p>
        </p:txBody>
      </p:sp>
      <p:sp>
        <p:nvSpPr>
          <p:cNvPr id="25" name="TextBox 24"/>
          <p:cNvSpPr txBox="1"/>
          <p:nvPr/>
        </p:nvSpPr>
        <p:spPr>
          <a:xfrm>
            <a:off x="2339752" y="2420888"/>
            <a:ext cx="331236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地质概况与样品采集</a:t>
            </a:r>
            <a:endParaRPr lang="zh-CN" altLang="en-US" sz="2000" dirty="0">
              <a:latin typeface="黑体" pitchFamily="49" charset="-122"/>
              <a:ea typeface="黑体" pitchFamily="49" charset="-122"/>
            </a:endParaRPr>
          </a:p>
        </p:txBody>
      </p:sp>
      <p:sp>
        <p:nvSpPr>
          <p:cNvPr id="26" name="TextBox 25"/>
          <p:cNvSpPr txBox="1"/>
          <p:nvPr/>
        </p:nvSpPr>
        <p:spPr>
          <a:xfrm>
            <a:off x="2339752" y="3861048"/>
            <a:ext cx="439248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a:t>
            </a:r>
            <a:r>
              <a:rPr lang="zh-CN" altLang="en-US" sz="2000" dirty="0">
                <a:latin typeface="黑体" pitchFamily="49" charset="-122"/>
                <a:ea typeface="黑体" pitchFamily="49" charset="-122"/>
              </a:rPr>
              <a:t>西山煤田隆</a:t>
            </a:r>
            <a:r>
              <a:rPr lang="zh-CN" altLang="en-US" sz="2000" dirty="0" smtClean="0">
                <a:latin typeface="黑体" pitchFamily="49" charset="-122"/>
                <a:ea typeface="黑体" pitchFamily="49" charset="-122"/>
              </a:rPr>
              <a:t>升剥蚀史</a:t>
            </a:r>
            <a:endParaRPr lang="zh-CN" altLang="en-US" sz="2000" dirty="0">
              <a:latin typeface="黑体" pitchFamily="49" charset="-122"/>
              <a:ea typeface="黑体" pitchFamily="49" charset="-122"/>
            </a:endParaRPr>
          </a:p>
        </p:txBody>
      </p:sp>
      <p:grpSp>
        <p:nvGrpSpPr>
          <p:cNvPr id="27" name="组合 26"/>
          <p:cNvGrpSpPr/>
          <p:nvPr/>
        </p:nvGrpSpPr>
        <p:grpSpPr>
          <a:xfrm>
            <a:off x="1616224" y="4479503"/>
            <a:ext cx="360040" cy="461665"/>
            <a:chOff x="1156650" y="2636912"/>
            <a:chExt cx="360040" cy="461665"/>
          </a:xfrm>
        </p:grpSpPr>
        <p:sp>
          <p:nvSpPr>
            <p:cNvPr id="28" name="圆角矩形 2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5</a:t>
              </a:r>
              <a:endParaRPr lang="zh-CN" altLang="en-US" sz="2400" dirty="0">
                <a:solidFill>
                  <a:schemeClr val="bg1"/>
                </a:solidFill>
                <a:latin typeface="Times New Roman" pitchFamily="18" charset="0"/>
                <a:cs typeface="Times New Roman" pitchFamily="18" charset="0"/>
              </a:endParaRPr>
            </a:p>
          </p:txBody>
        </p:sp>
      </p:grpSp>
      <p:sp>
        <p:nvSpPr>
          <p:cNvPr id="30" name="TextBox 29"/>
          <p:cNvSpPr txBox="1"/>
          <p:nvPr/>
        </p:nvSpPr>
        <p:spPr>
          <a:xfrm>
            <a:off x="2339752" y="5261138"/>
            <a:ext cx="2880320"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结论与展望</a:t>
            </a:r>
            <a:endParaRPr lang="zh-CN" altLang="en-US" sz="2000" dirty="0">
              <a:latin typeface="黑体" pitchFamily="49" charset="-122"/>
              <a:ea typeface="黑体" pitchFamily="49" charset="-122"/>
            </a:endParaRPr>
          </a:p>
        </p:txBody>
      </p:sp>
      <p:sp>
        <p:nvSpPr>
          <p:cNvPr id="32" name="五边形 31"/>
          <p:cNvSpPr/>
          <p:nvPr/>
        </p:nvSpPr>
        <p:spPr>
          <a:xfrm>
            <a:off x="1026890" y="3933056"/>
            <a:ext cx="432048" cy="222739"/>
          </a:xfrm>
          <a:prstGeom prst="homePlat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339752" y="3172906"/>
            <a:ext cx="2010866"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热史模拟</a:t>
            </a:r>
            <a:endParaRPr lang="zh-CN" altLang="en-US" sz="2000" dirty="0">
              <a:latin typeface="黑体" pitchFamily="49" charset="-122"/>
              <a:ea typeface="黑体" pitchFamily="49" charset="-122"/>
            </a:endParaRPr>
          </a:p>
        </p:txBody>
      </p:sp>
      <p:sp>
        <p:nvSpPr>
          <p:cNvPr id="31" name="TextBox 30"/>
          <p:cNvSpPr txBox="1"/>
          <p:nvPr/>
        </p:nvSpPr>
        <p:spPr>
          <a:xfrm>
            <a:off x="2339752" y="4509120"/>
            <a:ext cx="4896544"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太原史西山煤田煤层气成藏关键时期确定</a:t>
            </a:r>
            <a:endParaRPr lang="zh-CN" altLang="en-US" sz="2000" dirty="0">
              <a:latin typeface="黑体" pitchFamily="49" charset="-122"/>
              <a:ea typeface="黑体" pitchFamily="49" charset="-122"/>
            </a:endParaRPr>
          </a:p>
        </p:txBody>
      </p:sp>
      <p:grpSp>
        <p:nvGrpSpPr>
          <p:cNvPr id="37" name="组合 36"/>
          <p:cNvGrpSpPr/>
          <p:nvPr/>
        </p:nvGrpSpPr>
        <p:grpSpPr>
          <a:xfrm>
            <a:off x="1616224" y="5199583"/>
            <a:ext cx="360040" cy="461665"/>
            <a:chOff x="1156650" y="2636912"/>
            <a:chExt cx="360040" cy="461665"/>
          </a:xfrm>
        </p:grpSpPr>
        <p:sp>
          <p:nvSpPr>
            <p:cNvPr id="38" name="圆角矩形 3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6</a:t>
              </a:r>
              <a:endParaRPr lang="zh-CN" altLang="en-US" sz="2400" dirty="0">
                <a:solidFill>
                  <a:schemeClr val="bg1"/>
                </a:solidFill>
                <a:latin typeface="Times New Roman" pitchFamily="18" charset="0"/>
                <a:cs typeface="Times New Roman" pitchFamily="18" charset="0"/>
              </a:endParaRPr>
            </a:p>
          </p:txBody>
        </p:sp>
      </p:grpSp>
    </p:spTree>
    <p:extLst>
      <p:ext uri="{BB962C8B-B14F-4D97-AF65-F5344CB8AC3E}">
        <p14:creationId xmlns:p14="http://schemas.microsoft.com/office/powerpoint/2010/main" xmlns="" val="572197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dirty="0">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6667788"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太原西山煤田隆升剥蚀史</a:t>
            </a:r>
            <a:endParaRPr lang="en-US" altLang="zh-CN" sz="3900" dirty="0" smtClean="0">
              <a:solidFill>
                <a:schemeClr val="bg1"/>
              </a:solidFill>
              <a:latin typeface="黑体" pitchFamily="49" charset="-122"/>
              <a:ea typeface="黑体" pitchFamily="49" charset="-122"/>
            </a:endParaRPr>
          </a:p>
        </p:txBody>
      </p:sp>
      <p:graphicFrame>
        <p:nvGraphicFramePr>
          <p:cNvPr id="7" name="表格 6"/>
          <p:cNvGraphicFramePr>
            <a:graphicFrameLocks noGrp="1"/>
          </p:cNvGraphicFramePr>
          <p:nvPr>
            <p:extLst>
              <p:ext uri="{D42A27DB-BD31-4B8C-83A1-F6EECF244321}">
                <p14:modId xmlns:p14="http://schemas.microsoft.com/office/powerpoint/2010/main" xmlns="" val="656877288"/>
              </p:ext>
            </p:extLst>
          </p:nvPr>
        </p:nvGraphicFramePr>
        <p:xfrm>
          <a:off x="467545" y="1652720"/>
          <a:ext cx="8063154" cy="4765382"/>
        </p:xfrm>
        <a:graphic>
          <a:graphicData uri="http://schemas.openxmlformats.org/drawingml/2006/table">
            <a:tbl>
              <a:tblPr>
                <a:tableStyleId>{2D5ABB26-0587-4C30-8999-92F81FD0307C}</a:tableStyleId>
              </a:tblPr>
              <a:tblGrid>
                <a:gridCol w="1080119"/>
                <a:gridCol w="1008112"/>
                <a:gridCol w="1114049"/>
                <a:gridCol w="758159"/>
                <a:gridCol w="864096"/>
                <a:gridCol w="1152128"/>
                <a:gridCol w="936104"/>
                <a:gridCol w="1150387"/>
              </a:tblGrid>
              <a:tr h="557339">
                <a:tc rowSpan="3">
                  <a:txBody>
                    <a:bodyPr/>
                    <a:lstStyle/>
                    <a:p>
                      <a:pPr algn="ctr">
                        <a:lnSpc>
                          <a:spcPts val="1500"/>
                        </a:lnSpc>
                        <a:spcAft>
                          <a:spcPts val="0"/>
                        </a:spcAft>
                      </a:pPr>
                      <a:r>
                        <a:rPr lang="zh-CN" sz="1400" kern="100" dirty="0">
                          <a:effectLst/>
                          <a:latin typeface="Times New Roman" pitchFamily="18" charset="0"/>
                          <a:cs typeface="Times New Roman" pitchFamily="18" charset="0"/>
                        </a:rPr>
                        <a:t>样品号</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ts val="1500"/>
                        </a:lnSpc>
                        <a:spcAft>
                          <a:spcPts val="0"/>
                        </a:spcAft>
                      </a:pPr>
                      <a:r>
                        <a:rPr lang="zh-CN" sz="1400" kern="100" dirty="0">
                          <a:effectLst/>
                          <a:latin typeface="Times New Roman" pitchFamily="18" charset="0"/>
                          <a:cs typeface="Times New Roman" pitchFamily="18" charset="0"/>
                        </a:rPr>
                        <a:t>热史模拟法</a:t>
                      </a:r>
                      <a:endParaRPr lang="zh-CN" sz="1600" kern="100" dirty="0">
                        <a:solidFill>
                          <a:schemeClr val="bg1"/>
                        </a:solidFill>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gridSpan="4">
                  <a:txBody>
                    <a:bodyPr/>
                    <a:lstStyle/>
                    <a:p>
                      <a:pPr algn="ctr">
                        <a:lnSpc>
                          <a:spcPts val="1500"/>
                        </a:lnSpc>
                        <a:spcAft>
                          <a:spcPts val="0"/>
                        </a:spcAft>
                      </a:pPr>
                      <a:r>
                        <a:rPr lang="zh-CN" sz="1400" kern="100" dirty="0">
                          <a:effectLst/>
                          <a:latin typeface="Times New Roman" pitchFamily="18" charset="0"/>
                          <a:cs typeface="Times New Roman" pitchFamily="18" charset="0"/>
                        </a:rPr>
                        <a:t>年龄</a:t>
                      </a:r>
                      <a:r>
                        <a:rPr lang="en-US" sz="1400" kern="100" dirty="0">
                          <a:effectLst/>
                          <a:latin typeface="Times New Roman" pitchFamily="18" charset="0"/>
                          <a:cs typeface="Times New Roman" pitchFamily="18" charset="0"/>
                        </a:rPr>
                        <a:t>-</a:t>
                      </a:r>
                      <a:r>
                        <a:rPr lang="zh-CN" sz="1400" kern="100" dirty="0">
                          <a:effectLst/>
                          <a:latin typeface="Times New Roman" pitchFamily="18" charset="0"/>
                          <a:cs typeface="Times New Roman" pitchFamily="18" charset="0"/>
                        </a:rPr>
                        <a:t>封闭温度法</a:t>
                      </a:r>
                      <a:endParaRPr lang="zh-CN" sz="1600" kern="100" dirty="0">
                        <a:solidFill>
                          <a:schemeClr val="bg1"/>
                        </a:solidFill>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lnSpc>
                          <a:spcPts val="1500"/>
                        </a:lnSpc>
                        <a:spcAft>
                          <a:spcPts val="0"/>
                        </a:spcAft>
                      </a:pPr>
                      <a:r>
                        <a:rPr lang="zh-CN" sz="1400" kern="100" dirty="0">
                          <a:effectLst/>
                          <a:latin typeface="Times New Roman" pitchFamily="18" charset="0"/>
                          <a:cs typeface="Times New Roman" pitchFamily="18" charset="0"/>
                        </a:rPr>
                        <a:t>矿物对（</a:t>
                      </a:r>
                      <a:r>
                        <a:rPr lang="en-US" sz="1400" kern="100" dirty="0">
                          <a:effectLst/>
                          <a:latin typeface="Times New Roman" pitchFamily="18" charset="0"/>
                          <a:cs typeface="Times New Roman" pitchFamily="18" charset="0"/>
                        </a:rPr>
                        <a:t>AFT/</a:t>
                      </a:r>
                      <a:r>
                        <a:rPr lang="en-US" sz="1400" kern="100" dirty="0" err="1">
                          <a:effectLst/>
                          <a:latin typeface="Times New Roman" pitchFamily="18" charset="0"/>
                          <a:cs typeface="Times New Roman" pitchFamily="18" charset="0"/>
                        </a:rPr>
                        <a:t>ZHe</a:t>
                      </a:r>
                      <a:r>
                        <a:rPr lang="zh-CN" sz="1400" kern="100" dirty="0">
                          <a:effectLst/>
                          <a:latin typeface="Times New Roman" pitchFamily="18" charset="0"/>
                          <a:cs typeface="Times New Roman" pitchFamily="18" charset="0"/>
                        </a:rPr>
                        <a:t>）</a:t>
                      </a:r>
                      <a:endParaRPr lang="zh-CN" sz="1600" kern="100" dirty="0">
                        <a:solidFill>
                          <a:schemeClr val="bg1"/>
                        </a:solidFill>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3032">
                <a:tc vMerge="1">
                  <a:txBody>
                    <a:bodyPr/>
                    <a:lstStyle/>
                    <a:p>
                      <a:endParaRPr lang="zh-CN" altLang="en-US"/>
                    </a:p>
                  </a:txBody>
                  <a:tcPr/>
                </a:tc>
                <a:tc rowSpan="2">
                  <a:txBody>
                    <a:bodyPr/>
                    <a:lstStyle/>
                    <a:p>
                      <a:pPr algn="ctr">
                        <a:lnSpc>
                          <a:spcPts val="1500"/>
                        </a:lnSpc>
                        <a:spcAft>
                          <a:spcPts val="0"/>
                        </a:spcAft>
                      </a:pPr>
                      <a:r>
                        <a:rPr lang="zh-CN" sz="1400" kern="100" dirty="0">
                          <a:effectLst/>
                          <a:latin typeface="Times New Roman" pitchFamily="18" charset="0"/>
                          <a:cs typeface="Times New Roman" pitchFamily="18" charset="0"/>
                        </a:rPr>
                        <a:t>隆升速率</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（时间区间）</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ts val="1500"/>
                        </a:lnSpc>
                        <a:spcAft>
                          <a:spcPts val="0"/>
                        </a:spcAft>
                      </a:pPr>
                      <a:r>
                        <a:rPr lang="zh-CN" sz="1400" kern="100" dirty="0">
                          <a:effectLst/>
                          <a:latin typeface="Times New Roman" pitchFamily="18" charset="0"/>
                          <a:cs typeface="Times New Roman" pitchFamily="18" charset="0"/>
                        </a:rPr>
                        <a:t>隆升速率</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（时间区间）</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ts val="1500"/>
                        </a:lnSpc>
                        <a:spcAft>
                          <a:spcPts val="0"/>
                        </a:spcAft>
                      </a:pPr>
                      <a:r>
                        <a:rPr lang="en-US" sz="1400" kern="100" dirty="0">
                          <a:effectLst/>
                          <a:latin typeface="Times New Roman" pitchFamily="18" charset="0"/>
                          <a:cs typeface="Times New Roman" pitchFamily="18" charset="0"/>
                        </a:rPr>
                        <a:t>AFT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algn="ctr">
                        <a:lnSpc>
                          <a:spcPts val="1500"/>
                        </a:lnSpc>
                        <a:spcAft>
                          <a:spcPts val="0"/>
                        </a:spcAft>
                      </a:pPr>
                      <a:r>
                        <a:rPr lang="en-US" sz="1400" kern="100" dirty="0" err="1">
                          <a:effectLst/>
                          <a:latin typeface="Times New Roman" pitchFamily="18" charset="0"/>
                          <a:cs typeface="Times New Roman" pitchFamily="18" charset="0"/>
                        </a:rPr>
                        <a:t>ZHe</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rowSpan="2">
                  <a:txBody>
                    <a:bodyPr/>
                    <a:lstStyle/>
                    <a:p>
                      <a:pPr algn="ctr">
                        <a:lnSpc>
                          <a:spcPts val="1500"/>
                        </a:lnSpc>
                        <a:spcAft>
                          <a:spcPts val="0"/>
                        </a:spcAft>
                      </a:pPr>
                      <a:r>
                        <a:rPr lang="zh-CN" sz="1400" kern="100" dirty="0">
                          <a:effectLst/>
                          <a:latin typeface="Times New Roman" pitchFamily="18" charset="0"/>
                          <a:cs typeface="Times New Roman" pitchFamily="18" charset="0"/>
                        </a:rPr>
                        <a:t>隆升速率</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（时间区间）</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430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ts val="1500"/>
                        </a:lnSpc>
                        <a:spcAft>
                          <a:spcPts val="0"/>
                        </a:spcAft>
                      </a:pPr>
                      <a:r>
                        <a:rPr lang="zh-CN" sz="1400" kern="100" dirty="0">
                          <a:effectLst/>
                          <a:latin typeface="Times New Roman" pitchFamily="18" charset="0"/>
                          <a:cs typeface="Times New Roman" pitchFamily="18" charset="0"/>
                        </a:rPr>
                        <a:t>年龄</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Ma</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zh-CN" sz="1400" kern="100" dirty="0">
                          <a:effectLst/>
                          <a:latin typeface="Times New Roman" pitchFamily="18" charset="0"/>
                          <a:cs typeface="Times New Roman" pitchFamily="18" charset="0"/>
                        </a:rPr>
                        <a:t>隆升速率</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zh-CN" sz="1400" kern="100" dirty="0">
                          <a:effectLst/>
                          <a:latin typeface="Times New Roman" pitchFamily="18" charset="0"/>
                          <a:cs typeface="Times New Roman" pitchFamily="18" charset="0"/>
                        </a:rPr>
                        <a:t>年龄</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Ma</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zh-CN" sz="1400" kern="100" dirty="0">
                          <a:effectLst/>
                          <a:latin typeface="Times New Roman" pitchFamily="18" charset="0"/>
                          <a:cs typeface="Times New Roman" pitchFamily="18" charset="0"/>
                        </a:rPr>
                        <a:t>隆升速率</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r>
              <a:tr h="272335">
                <a:tc>
                  <a:txBody>
                    <a:bodyPr/>
                    <a:lstStyle/>
                    <a:p>
                      <a:pPr algn="ctr">
                        <a:lnSpc>
                          <a:spcPts val="1500"/>
                        </a:lnSpc>
                        <a:spcAft>
                          <a:spcPts val="0"/>
                        </a:spcAft>
                      </a:pPr>
                      <a:r>
                        <a:rPr lang="en-US" sz="1400" kern="100" dirty="0">
                          <a:effectLst/>
                          <a:latin typeface="Times New Roman" pitchFamily="18" charset="0"/>
                          <a:cs typeface="Times New Roman" pitchFamily="18" charset="0"/>
                        </a:rPr>
                        <a:t>SG-1~SG-2</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122.4~100.9</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27</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r>
              <a:tr h="445871">
                <a:tc>
                  <a:txBody>
                    <a:bodyPr/>
                    <a:lstStyle/>
                    <a:p>
                      <a:pPr algn="ctr">
                        <a:lnSpc>
                          <a:spcPts val="1500"/>
                        </a:lnSpc>
                        <a:spcAft>
                          <a:spcPts val="0"/>
                        </a:spcAft>
                      </a:pPr>
                      <a:r>
                        <a:rPr lang="en-US" sz="1400" kern="100" dirty="0">
                          <a:effectLst/>
                          <a:latin typeface="Times New Roman" pitchFamily="18" charset="0"/>
                          <a:cs typeface="Times New Roman" pitchFamily="18" charset="0"/>
                        </a:rPr>
                        <a:t>SG-3</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9.1</a:t>
                      </a: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126~32.5</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63</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32.5</a:t>
                      </a:r>
                      <a:r>
                        <a:rPr lang="zh-CN" sz="1400" kern="100" dirty="0">
                          <a:effectLst/>
                          <a:latin typeface="Times New Roman" pitchFamily="18" charset="0"/>
                          <a:cs typeface="Times New Roman" pitchFamily="18" charset="0"/>
                        </a:rPr>
                        <a:t>至今）</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51.3</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56</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130.9</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23</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17</a:t>
                      </a:r>
                      <a:endParaRPr lang="zh-CN" sz="1600" kern="100">
                        <a:effectLst/>
                        <a:latin typeface="Times New Roman" pitchFamily="18" charset="0"/>
                        <a:cs typeface="Times New Roman" pitchFamily="18" charset="0"/>
                      </a:endParaRPr>
                    </a:p>
                    <a:p>
                      <a:pPr algn="ctr">
                        <a:lnSpc>
                          <a:spcPts val="1500"/>
                        </a:lnSpc>
                        <a:spcAft>
                          <a:spcPts val="0"/>
                        </a:spcAft>
                      </a:pPr>
                      <a:r>
                        <a:rPr lang="zh-CN" sz="1400" kern="100">
                          <a:effectLst/>
                          <a:latin typeface="Times New Roman" pitchFamily="18" charset="0"/>
                          <a:cs typeface="Times New Roman" pitchFamily="18" charset="0"/>
                        </a:rPr>
                        <a:t>（</a:t>
                      </a:r>
                      <a:r>
                        <a:rPr lang="en-US" sz="1400" kern="100">
                          <a:effectLst/>
                          <a:latin typeface="Times New Roman" pitchFamily="18" charset="0"/>
                          <a:cs typeface="Times New Roman" pitchFamily="18" charset="0"/>
                        </a:rPr>
                        <a:t>130.9~51.3</a:t>
                      </a:r>
                      <a:r>
                        <a:rPr lang="zh-CN"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r>
              <a:tr h="253032">
                <a:tc>
                  <a:txBody>
                    <a:bodyPr/>
                    <a:lstStyle/>
                    <a:p>
                      <a:pPr algn="ctr">
                        <a:lnSpc>
                          <a:spcPts val="1500"/>
                        </a:lnSpc>
                        <a:spcAft>
                          <a:spcPts val="0"/>
                        </a:spcAft>
                      </a:pPr>
                      <a:r>
                        <a:rPr lang="en-US" sz="1400" kern="100">
                          <a:effectLst/>
                          <a:latin typeface="Times New Roman" pitchFamily="18" charset="0"/>
                          <a:cs typeface="Times New Roman" pitchFamily="18" charset="0"/>
                        </a:rPr>
                        <a:t>SG-4</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126.3</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24</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r>
              <a:tr h="253032">
                <a:tc>
                  <a:txBody>
                    <a:bodyPr/>
                    <a:lstStyle/>
                    <a:p>
                      <a:pPr algn="ctr">
                        <a:lnSpc>
                          <a:spcPts val="1500"/>
                        </a:lnSpc>
                        <a:spcAft>
                          <a:spcPts val="0"/>
                        </a:spcAft>
                      </a:pPr>
                      <a:r>
                        <a:rPr lang="en-US" sz="1400" kern="100" dirty="0">
                          <a:effectLst/>
                          <a:latin typeface="Times New Roman" pitchFamily="18" charset="0"/>
                          <a:cs typeface="Times New Roman" pitchFamily="18" charset="0"/>
                        </a:rPr>
                        <a:t>SG-5</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164.5</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18</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r>
              <a:tr h="445871">
                <a:tc>
                  <a:txBody>
                    <a:bodyPr/>
                    <a:lstStyle/>
                    <a:p>
                      <a:pPr algn="ctr">
                        <a:lnSpc>
                          <a:spcPts val="1500"/>
                        </a:lnSpc>
                        <a:spcAft>
                          <a:spcPts val="0"/>
                        </a:spcAft>
                      </a:pPr>
                      <a:r>
                        <a:rPr lang="en-US" sz="1400" kern="100">
                          <a:effectLst/>
                          <a:latin typeface="Times New Roman" pitchFamily="18" charset="0"/>
                          <a:cs typeface="Times New Roman" pitchFamily="18" charset="0"/>
                        </a:rPr>
                        <a:t>SG-9</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30</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88~21</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33</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21</a:t>
                      </a:r>
                      <a:r>
                        <a:rPr lang="zh-CN" sz="1400" kern="100" dirty="0">
                          <a:effectLst/>
                          <a:latin typeface="Times New Roman" pitchFamily="18" charset="0"/>
                          <a:cs typeface="Times New Roman" pitchFamily="18" charset="0"/>
                        </a:rPr>
                        <a:t>至今）</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69.1</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41</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179.2</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17</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12</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179.2~69.1</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r>
              <a:tr h="445871">
                <a:tc>
                  <a:txBody>
                    <a:bodyPr/>
                    <a:lstStyle/>
                    <a:p>
                      <a:pPr algn="ctr">
                        <a:lnSpc>
                          <a:spcPts val="1500"/>
                        </a:lnSpc>
                        <a:spcAft>
                          <a:spcPts val="0"/>
                        </a:spcAft>
                      </a:pPr>
                      <a:r>
                        <a:rPr lang="en-US" sz="1400" kern="100" dirty="0">
                          <a:effectLst/>
                          <a:latin typeface="Times New Roman" pitchFamily="18" charset="0"/>
                          <a:cs typeface="Times New Roman" pitchFamily="18" charset="0"/>
                        </a:rPr>
                        <a:t>LF01</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4.6</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51.9~21</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102</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21</a:t>
                      </a:r>
                      <a:r>
                        <a:rPr lang="zh-CN" sz="1400" kern="100" dirty="0">
                          <a:effectLst/>
                          <a:latin typeface="Times New Roman" pitchFamily="18" charset="0"/>
                          <a:cs typeface="Times New Roman" pitchFamily="18" charset="0"/>
                        </a:rPr>
                        <a:t>至今）</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51.5</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55</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76.8</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67</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90</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76.8~51.5</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r>
              <a:tr h="253032">
                <a:tc>
                  <a:txBody>
                    <a:bodyPr/>
                    <a:lstStyle/>
                    <a:p>
                      <a:pPr algn="ctr">
                        <a:lnSpc>
                          <a:spcPts val="1500"/>
                        </a:lnSpc>
                        <a:spcAft>
                          <a:spcPts val="0"/>
                        </a:spcAft>
                      </a:pPr>
                      <a:r>
                        <a:rPr lang="en-US" sz="1400" kern="100">
                          <a:effectLst/>
                          <a:latin typeface="Times New Roman" pitchFamily="18" charset="0"/>
                          <a:cs typeface="Times New Roman" pitchFamily="18" charset="0"/>
                        </a:rPr>
                        <a:t>LF05-1</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69.2</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74</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r>
              <a:tr h="445871">
                <a:tc>
                  <a:txBody>
                    <a:bodyPr/>
                    <a:lstStyle/>
                    <a:p>
                      <a:pPr algn="ctr">
                        <a:lnSpc>
                          <a:spcPts val="1500"/>
                        </a:lnSpc>
                        <a:spcAft>
                          <a:spcPts val="0"/>
                        </a:spcAft>
                      </a:pPr>
                      <a:r>
                        <a:rPr lang="en-US" sz="1400" kern="100">
                          <a:effectLst/>
                          <a:latin typeface="Times New Roman" pitchFamily="18" charset="0"/>
                          <a:cs typeface="Times New Roman" pitchFamily="18" charset="0"/>
                        </a:rPr>
                        <a:t>LF06</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a:effectLst/>
                          <a:latin typeface="Times New Roman" pitchFamily="18" charset="0"/>
                          <a:cs typeface="Times New Roman" pitchFamily="18" charset="0"/>
                        </a:rPr>
                        <a:t>4.8</a:t>
                      </a:r>
                      <a:endParaRPr lang="zh-CN" sz="1600" kern="100">
                        <a:effectLst/>
                        <a:latin typeface="Times New Roman" pitchFamily="18" charset="0"/>
                        <a:cs typeface="Times New Roman" pitchFamily="18" charset="0"/>
                      </a:endParaRPr>
                    </a:p>
                    <a:p>
                      <a:pPr algn="ctr">
                        <a:lnSpc>
                          <a:spcPts val="1500"/>
                        </a:lnSpc>
                        <a:spcAft>
                          <a:spcPts val="0"/>
                        </a:spcAft>
                      </a:pPr>
                      <a:r>
                        <a:rPr lang="zh-CN" sz="1400" kern="100">
                          <a:effectLst/>
                          <a:latin typeface="Times New Roman" pitchFamily="18" charset="0"/>
                          <a:cs typeface="Times New Roman" pitchFamily="18" charset="0"/>
                        </a:rPr>
                        <a:t>（</a:t>
                      </a:r>
                      <a:r>
                        <a:rPr lang="en-US" sz="1400" kern="100">
                          <a:effectLst/>
                          <a:latin typeface="Times New Roman" pitchFamily="18" charset="0"/>
                          <a:cs typeface="Times New Roman" pitchFamily="18" charset="0"/>
                        </a:rPr>
                        <a:t>40~22</a:t>
                      </a:r>
                      <a:r>
                        <a:rPr lang="zh-CN"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65</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22</a:t>
                      </a:r>
                      <a:r>
                        <a:rPr lang="zh-CN" sz="1400" kern="100" dirty="0">
                          <a:effectLst/>
                          <a:latin typeface="Times New Roman" pitchFamily="18" charset="0"/>
                          <a:cs typeface="Times New Roman" pitchFamily="18" charset="0"/>
                        </a:rPr>
                        <a:t>至今）</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47.1</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61</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58.7</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88</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197</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58.7~47.1</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r>
              <a:tr h="253032">
                <a:tc>
                  <a:txBody>
                    <a:bodyPr/>
                    <a:lstStyle/>
                    <a:p>
                      <a:pPr algn="ctr">
                        <a:lnSpc>
                          <a:spcPts val="1500"/>
                        </a:lnSpc>
                        <a:spcAft>
                          <a:spcPts val="0"/>
                        </a:spcAft>
                      </a:pPr>
                      <a:r>
                        <a:rPr lang="en-US" sz="1400" kern="100">
                          <a:effectLst/>
                          <a:latin typeface="Times New Roman" pitchFamily="18" charset="0"/>
                          <a:cs typeface="Times New Roman" pitchFamily="18" charset="0"/>
                        </a:rPr>
                        <a:t>THG-1</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143.3</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21</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r>
              <a:tr h="253032">
                <a:tc>
                  <a:txBody>
                    <a:bodyPr/>
                    <a:lstStyle/>
                    <a:p>
                      <a:pPr algn="ctr">
                        <a:lnSpc>
                          <a:spcPts val="1500"/>
                        </a:lnSpc>
                        <a:spcAft>
                          <a:spcPts val="0"/>
                        </a:spcAft>
                      </a:pPr>
                      <a:r>
                        <a:rPr lang="en-US" sz="1400" kern="100">
                          <a:effectLst/>
                          <a:latin typeface="Times New Roman" pitchFamily="18" charset="0"/>
                          <a:cs typeface="Times New Roman" pitchFamily="18" charset="0"/>
                        </a:rPr>
                        <a:t>THG-4</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165.5</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18</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r>
              <a:tr h="253032">
                <a:tc>
                  <a:txBody>
                    <a:bodyPr/>
                    <a:lstStyle/>
                    <a:p>
                      <a:pPr algn="ctr">
                        <a:lnSpc>
                          <a:spcPts val="1500"/>
                        </a:lnSpc>
                        <a:spcAft>
                          <a:spcPts val="0"/>
                        </a:spcAft>
                      </a:pPr>
                      <a:r>
                        <a:rPr lang="en-US" sz="1400" kern="100">
                          <a:effectLst/>
                          <a:latin typeface="Times New Roman" pitchFamily="18" charset="0"/>
                          <a:cs typeface="Times New Roman" pitchFamily="18" charset="0"/>
                        </a:rPr>
                        <a:t>THG-8</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138.3</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22</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r>
            </a:tbl>
          </a:graphicData>
        </a:graphic>
      </p:graphicFrame>
      <p:sp>
        <p:nvSpPr>
          <p:cNvPr id="8" name="矩形 7"/>
          <p:cNvSpPr/>
          <p:nvPr/>
        </p:nvSpPr>
        <p:spPr>
          <a:xfrm>
            <a:off x="1403648" y="1268760"/>
            <a:ext cx="6768752" cy="307777"/>
          </a:xfrm>
          <a:prstGeom prst="rect">
            <a:avLst/>
          </a:prstGeom>
        </p:spPr>
        <p:txBody>
          <a:bodyPr wrap="square">
            <a:spAutoFit/>
          </a:bodyPr>
          <a:lstStyle/>
          <a:p>
            <a:r>
              <a:rPr lang="zh-CN" altLang="en-US" sz="1400" dirty="0">
                <a:latin typeface="黑体" pitchFamily="49" charset="-122"/>
                <a:ea typeface="黑体" pitchFamily="49" charset="-122"/>
                <a:cs typeface="Times New Roman" pitchFamily="18" charset="0"/>
              </a:rPr>
              <a:t>基于热史模拟法、年龄封闭温度法和矿物对法的太原西山隆升速率（</a:t>
            </a:r>
            <a:r>
              <a:rPr lang="en-US" altLang="zh-CN" sz="1400" dirty="0">
                <a:latin typeface="Times New Roman" pitchFamily="18" charset="0"/>
                <a:ea typeface="黑体" pitchFamily="49" charset="-122"/>
                <a:cs typeface="Times New Roman" pitchFamily="18" charset="0"/>
              </a:rPr>
              <a:t>m/Ma</a:t>
            </a:r>
            <a:r>
              <a:rPr lang="zh-CN" altLang="en-US" sz="1400" dirty="0">
                <a:latin typeface="黑体" pitchFamily="49" charset="-122"/>
                <a:ea typeface="黑体" pitchFamily="49" charset="-122"/>
                <a:cs typeface="Times New Roman" pitchFamily="18" charset="0"/>
              </a:rPr>
              <a:t>）</a:t>
            </a:r>
          </a:p>
        </p:txBody>
      </p:sp>
      <p:sp>
        <p:nvSpPr>
          <p:cNvPr id="11" name="矩形 10"/>
          <p:cNvSpPr/>
          <p:nvPr/>
        </p:nvSpPr>
        <p:spPr>
          <a:xfrm>
            <a:off x="1547664" y="1700808"/>
            <a:ext cx="2088232" cy="504056"/>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499992" y="1700808"/>
            <a:ext cx="2088232" cy="504056"/>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547664" y="3157811"/>
            <a:ext cx="2088232" cy="136815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588224" y="2852936"/>
            <a:ext cx="648072" cy="165618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588224" y="4525963"/>
            <a:ext cx="648072" cy="111844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47664" y="4509120"/>
            <a:ext cx="2088232" cy="1135285"/>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572000" y="2852936"/>
            <a:ext cx="648072" cy="165618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591784" y="4509120"/>
            <a:ext cx="648072" cy="111844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形标注 9"/>
          <p:cNvSpPr/>
          <p:nvPr/>
        </p:nvSpPr>
        <p:spPr>
          <a:xfrm>
            <a:off x="6066166" y="776317"/>
            <a:ext cx="1692188" cy="1243881"/>
          </a:xfrm>
          <a:prstGeom prst="wedgeEllipseCallou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144000" y="1162279"/>
            <a:ext cx="2286000" cy="2893100"/>
          </a:xfrm>
          <a:prstGeom prst="rect">
            <a:avLst/>
          </a:prstGeom>
        </p:spPr>
        <p:txBody>
          <a:bodyPr wrap="square">
            <a:spAutoFit/>
          </a:bodyPr>
          <a:lstStyle/>
          <a:p>
            <a:r>
              <a:rPr lang="zh-CN" altLang="en-US" sz="1400" dirty="0"/>
              <a:t>对于年龄</a:t>
            </a:r>
            <a:r>
              <a:rPr lang="en-US" altLang="zh-CN" sz="1400" dirty="0"/>
              <a:t>-</a:t>
            </a:r>
            <a:r>
              <a:rPr lang="zh-CN" altLang="en-US" sz="1400" dirty="0"/>
              <a:t>封闭温度法，其计算得到的隆升速率代表的是矿物开始记录年龄至今的时间内的平均隆升速率，因此理论上是热史模拟中对应时间以来不同隆升速率阶段的构造抬升过程的综合反映，相应地，年龄</a:t>
            </a:r>
            <a:r>
              <a:rPr lang="en-US" altLang="zh-CN" sz="1400" dirty="0"/>
              <a:t>-</a:t>
            </a:r>
            <a:r>
              <a:rPr lang="zh-CN" altLang="en-US" sz="1400" dirty="0"/>
              <a:t>封闭温度法计算的隆升速率应该处于缓慢（快速）隆升阶段和快速（加速）隆升阶段的隆升速率之间</a:t>
            </a:r>
          </a:p>
        </p:txBody>
      </p:sp>
      <p:sp>
        <p:nvSpPr>
          <p:cNvPr id="4" name="TextBox 3"/>
          <p:cNvSpPr txBox="1"/>
          <p:nvPr/>
        </p:nvSpPr>
        <p:spPr>
          <a:xfrm>
            <a:off x="6084168" y="1253371"/>
            <a:ext cx="1584176" cy="646331"/>
          </a:xfrm>
          <a:prstGeom prst="rect">
            <a:avLst/>
          </a:prstGeom>
          <a:noFill/>
          <a:ln>
            <a:noFill/>
          </a:ln>
        </p:spPr>
        <p:txBody>
          <a:bodyPr wrap="square" rtlCol="0">
            <a:spAutoFit/>
          </a:bodyPr>
          <a:lstStyle/>
          <a:p>
            <a:r>
              <a:rPr lang="zh-CN" altLang="en-US" dirty="0">
                <a:solidFill>
                  <a:schemeClr val="bg1"/>
                </a:solidFill>
              </a:rPr>
              <a:t>反映平均速率</a:t>
            </a:r>
          </a:p>
          <a:p>
            <a:endParaRPr lang="zh-CN" altLang="en-US" dirty="0"/>
          </a:p>
        </p:txBody>
      </p:sp>
    </p:spTree>
    <p:extLst>
      <p:ext uri="{BB962C8B-B14F-4D97-AF65-F5344CB8AC3E}">
        <p14:creationId xmlns:p14="http://schemas.microsoft.com/office/powerpoint/2010/main" xmlns="" val="362461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2" grpId="0" animBg="1"/>
      <p:bldP spid="16" grpId="0" animBg="1"/>
      <p:bldP spid="17" grpId="0" animBg="1"/>
      <p:bldP spid="18" grpId="0" animBg="1"/>
      <p:bldP spid="19" grpId="0" animBg="1"/>
      <p:bldP spid="10"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6608092"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太原西山煤田隆升剥蚀史</a:t>
            </a:r>
            <a:endParaRPr lang="en-US" altLang="zh-CN" sz="3900" dirty="0" smtClean="0">
              <a:solidFill>
                <a:schemeClr val="bg1"/>
              </a:solidFill>
              <a:latin typeface="黑体" pitchFamily="49" charset="-122"/>
              <a:ea typeface="黑体" pitchFamily="49" charset="-122"/>
            </a:endParaRPr>
          </a:p>
        </p:txBody>
      </p:sp>
      <p:graphicFrame>
        <p:nvGraphicFramePr>
          <p:cNvPr id="7" name="表格 6"/>
          <p:cNvGraphicFramePr>
            <a:graphicFrameLocks noGrp="1"/>
          </p:cNvGraphicFramePr>
          <p:nvPr>
            <p:extLst>
              <p:ext uri="{D42A27DB-BD31-4B8C-83A1-F6EECF244321}">
                <p14:modId xmlns:p14="http://schemas.microsoft.com/office/powerpoint/2010/main" xmlns="" val="1664035679"/>
              </p:ext>
            </p:extLst>
          </p:nvPr>
        </p:nvGraphicFramePr>
        <p:xfrm>
          <a:off x="467545" y="1652720"/>
          <a:ext cx="8063154" cy="4765382"/>
        </p:xfrm>
        <a:graphic>
          <a:graphicData uri="http://schemas.openxmlformats.org/drawingml/2006/table">
            <a:tbl>
              <a:tblPr>
                <a:tableStyleId>{2D5ABB26-0587-4C30-8999-92F81FD0307C}</a:tableStyleId>
              </a:tblPr>
              <a:tblGrid>
                <a:gridCol w="1080119"/>
                <a:gridCol w="1008112"/>
                <a:gridCol w="1114049"/>
                <a:gridCol w="758159"/>
                <a:gridCol w="864096"/>
                <a:gridCol w="1152128"/>
                <a:gridCol w="936104"/>
                <a:gridCol w="1150387"/>
              </a:tblGrid>
              <a:tr h="557339">
                <a:tc rowSpan="3">
                  <a:txBody>
                    <a:bodyPr/>
                    <a:lstStyle/>
                    <a:p>
                      <a:pPr algn="ctr">
                        <a:lnSpc>
                          <a:spcPts val="1500"/>
                        </a:lnSpc>
                        <a:spcAft>
                          <a:spcPts val="0"/>
                        </a:spcAft>
                      </a:pPr>
                      <a:r>
                        <a:rPr lang="zh-CN" sz="1400" kern="100" dirty="0">
                          <a:effectLst/>
                          <a:latin typeface="Times New Roman" pitchFamily="18" charset="0"/>
                          <a:cs typeface="Times New Roman" pitchFamily="18" charset="0"/>
                        </a:rPr>
                        <a:t>样品号</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ts val="1500"/>
                        </a:lnSpc>
                        <a:spcAft>
                          <a:spcPts val="0"/>
                        </a:spcAft>
                      </a:pPr>
                      <a:r>
                        <a:rPr lang="zh-CN" sz="1400" kern="100" dirty="0">
                          <a:effectLst/>
                          <a:latin typeface="Times New Roman" pitchFamily="18" charset="0"/>
                          <a:cs typeface="Times New Roman" pitchFamily="18" charset="0"/>
                        </a:rPr>
                        <a:t>热史模拟法</a:t>
                      </a:r>
                      <a:endParaRPr lang="zh-CN" sz="1600" kern="100" dirty="0">
                        <a:solidFill>
                          <a:schemeClr val="bg1"/>
                        </a:solidFill>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gridSpan="4">
                  <a:txBody>
                    <a:bodyPr/>
                    <a:lstStyle/>
                    <a:p>
                      <a:pPr algn="ctr">
                        <a:lnSpc>
                          <a:spcPts val="1500"/>
                        </a:lnSpc>
                        <a:spcAft>
                          <a:spcPts val="0"/>
                        </a:spcAft>
                      </a:pPr>
                      <a:r>
                        <a:rPr lang="zh-CN" sz="1400" kern="100" dirty="0">
                          <a:effectLst/>
                          <a:latin typeface="Times New Roman" pitchFamily="18" charset="0"/>
                          <a:cs typeface="Times New Roman" pitchFamily="18" charset="0"/>
                        </a:rPr>
                        <a:t>年龄</a:t>
                      </a:r>
                      <a:r>
                        <a:rPr lang="en-US" sz="1400" kern="100" dirty="0">
                          <a:effectLst/>
                          <a:latin typeface="Times New Roman" pitchFamily="18" charset="0"/>
                          <a:cs typeface="Times New Roman" pitchFamily="18" charset="0"/>
                        </a:rPr>
                        <a:t>-</a:t>
                      </a:r>
                      <a:r>
                        <a:rPr lang="zh-CN" sz="1400" kern="100" dirty="0">
                          <a:effectLst/>
                          <a:latin typeface="Times New Roman" pitchFamily="18" charset="0"/>
                          <a:cs typeface="Times New Roman" pitchFamily="18" charset="0"/>
                        </a:rPr>
                        <a:t>封闭温度法</a:t>
                      </a:r>
                      <a:endParaRPr lang="zh-CN" sz="1600" kern="100" dirty="0">
                        <a:solidFill>
                          <a:schemeClr val="bg1"/>
                        </a:solidFill>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lnSpc>
                          <a:spcPts val="1500"/>
                        </a:lnSpc>
                        <a:spcAft>
                          <a:spcPts val="0"/>
                        </a:spcAft>
                      </a:pPr>
                      <a:r>
                        <a:rPr lang="zh-CN" sz="1400" kern="100" dirty="0">
                          <a:effectLst/>
                          <a:latin typeface="Times New Roman" pitchFamily="18" charset="0"/>
                          <a:cs typeface="Times New Roman" pitchFamily="18" charset="0"/>
                        </a:rPr>
                        <a:t>矿物对（</a:t>
                      </a:r>
                      <a:r>
                        <a:rPr lang="en-US" sz="1400" kern="100" dirty="0">
                          <a:effectLst/>
                          <a:latin typeface="Times New Roman" pitchFamily="18" charset="0"/>
                          <a:cs typeface="Times New Roman" pitchFamily="18" charset="0"/>
                        </a:rPr>
                        <a:t>AFT/</a:t>
                      </a:r>
                      <a:r>
                        <a:rPr lang="en-US" sz="1400" kern="100" dirty="0" err="1">
                          <a:effectLst/>
                          <a:latin typeface="Times New Roman" pitchFamily="18" charset="0"/>
                          <a:cs typeface="Times New Roman" pitchFamily="18" charset="0"/>
                        </a:rPr>
                        <a:t>ZHe</a:t>
                      </a:r>
                      <a:r>
                        <a:rPr lang="zh-CN" sz="1400" kern="100" dirty="0">
                          <a:effectLst/>
                          <a:latin typeface="Times New Roman" pitchFamily="18" charset="0"/>
                          <a:cs typeface="Times New Roman" pitchFamily="18" charset="0"/>
                        </a:rPr>
                        <a:t>）</a:t>
                      </a:r>
                      <a:endParaRPr lang="zh-CN" sz="1600" kern="100" dirty="0">
                        <a:solidFill>
                          <a:schemeClr val="bg1"/>
                        </a:solidFill>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3032">
                <a:tc vMerge="1">
                  <a:txBody>
                    <a:bodyPr/>
                    <a:lstStyle/>
                    <a:p>
                      <a:endParaRPr lang="zh-CN" altLang="en-US"/>
                    </a:p>
                  </a:txBody>
                  <a:tcPr/>
                </a:tc>
                <a:tc rowSpan="2">
                  <a:txBody>
                    <a:bodyPr/>
                    <a:lstStyle/>
                    <a:p>
                      <a:pPr algn="ctr">
                        <a:lnSpc>
                          <a:spcPts val="1500"/>
                        </a:lnSpc>
                        <a:spcAft>
                          <a:spcPts val="0"/>
                        </a:spcAft>
                      </a:pPr>
                      <a:r>
                        <a:rPr lang="zh-CN" sz="1400" kern="100" dirty="0">
                          <a:effectLst/>
                          <a:latin typeface="Times New Roman" pitchFamily="18" charset="0"/>
                          <a:cs typeface="Times New Roman" pitchFamily="18" charset="0"/>
                        </a:rPr>
                        <a:t>隆升速率</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（时间区间）</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ts val="1500"/>
                        </a:lnSpc>
                        <a:spcAft>
                          <a:spcPts val="0"/>
                        </a:spcAft>
                      </a:pPr>
                      <a:r>
                        <a:rPr lang="zh-CN" sz="1400" kern="100" dirty="0">
                          <a:effectLst/>
                          <a:latin typeface="Times New Roman" pitchFamily="18" charset="0"/>
                          <a:cs typeface="Times New Roman" pitchFamily="18" charset="0"/>
                        </a:rPr>
                        <a:t>隆升速率</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（时间区间）</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ts val="1500"/>
                        </a:lnSpc>
                        <a:spcAft>
                          <a:spcPts val="0"/>
                        </a:spcAft>
                      </a:pPr>
                      <a:r>
                        <a:rPr lang="en-US" sz="1400" kern="100" dirty="0">
                          <a:effectLst/>
                          <a:latin typeface="Times New Roman" pitchFamily="18" charset="0"/>
                          <a:cs typeface="Times New Roman" pitchFamily="18" charset="0"/>
                        </a:rPr>
                        <a:t>AFT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algn="ctr">
                        <a:lnSpc>
                          <a:spcPts val="1500"/>
                        </a:lnSpc>
                        <a:spcAft>
                          <a:spcPts val="0"/>
                        </a:spcAft>
                      </a:pPr>
                      <a:r>
                        <a:rPr lang="en-US" sz="1400" kern="100" dirty="0" err="1">
                          <a:effectLst/>
                          <a:latin typeface="Times New Roman" pitchFamily="18" charset="0"/>
                          <a:cs typeface="Times New Roman" pitchFamily="18" charset="0"/>
                        </a:rPr>
                        <a:t>ZHe</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rowSpan="2">
                  <a:txBody>
                    <a:bodyPr/>
                    <a:lstStyle/>
                    <a:p>
                      <a:pPr algn="ctr">
                        <a:lnSpc>
                          <a:spcPts val="1500"/>
                        </a:lnSpc>
                        <a:spcAft>
                          <a:spcPts val="0"/>
                        </a:spcAft>
                      </a:pPr>
                      <a:r>
                        <a:rPr lang="zh-CN" sz="1400" kern="100" dirty="0">
                          <a:effectLst/>
                          <a:latin typeface="Times New Roman" pitchFamily="18" charset="0"/>
                          <a:cs typeface="Times New Roman" pitchFamily="18" charset="0"/>
                        </a:rPr>
                        <a:t>隆升速率</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（时间区间）</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430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ts val="1500"/>
                        </a:lnSpc>
                        <a:spcAft>
                          <a:spcPts val="0"/>
                        </a:spcAft>
                      </a:pPr>
                      <a:r>
                        <a:rPr lang="zh-CN" sz="1400" kern="100" dirty="0">
                          <a:effectLst/>
                          <a:latin typeface="Times New Roman" pitchFamily="18" charset="0"/>
                          <a:cs typeface="Times New Roman" pitchFamily="18" charset="0"/>
                        </a:rPr>
                        <a:t>年龄</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Ma</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zh-CN" sz="1400" kern="100" dirty="0">
                          <a:effectLst/>
                          <a:latin typeface="Times New Roman" pitchFamily="18" charset="0"/>
                          <a:cs typeface="Times New Roman" pitchFamily="18" charset="0"/>
                        </a:rPr>
                        <a:t>隆升速率</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zh-CN" sz="1400" kern="100" dirty="0">
                          <a:effectLst/>
                          <a:latin typeface="Times New Roman" pitchFamily="18" charset="0"/>
                          <a:cs typeface="Times New Roman" pitchFamily="18" charset="0"/>
                        </a:rPr>
                        <a:t>年龄</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Ma</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zh-CN" sz="1400" kern="100" dirty="0">
                          <a:effectLst/>
                          <a:latin typeface="Times New Roman" pitchFamily="18" charset="0"/>
                          <a:cs typeface="Times New Roman" pitchFamily="18" charset="0"/>
                        </a:rPr>
                        <a:t>隆升速率</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r>
              <a:tr h="272335">
                <a:tc>
                  <a:txBody>
                    <a:bodyPr/>
                    <a:lstStyle/>
                    <a:p>
                      <a:pPr algn="ctr">
                        <a:lnSpc>
                          <a:spcPts val="1500"/>
                        </a:lnSpc>
                        <a:spcAft>
                          <a:spcPts val="0"/>
                        </a:spcAft>
                      </a:pPr>
                      <a:r>
                        <a:rPr lang="en-US" sz="1400" kern="100" dirty="0">
                          <a:effectLst/>
                          <a:latin typeface="Times New Roman" pitchFamily="18" charset="0"/>
                          <a:cs typeface="Times New Roman" pitchFamily="18" charset="0"/>
                        </a:rPr>
                        <a:t>SG-1~SG-2</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122.4~100.9</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27</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r>
              <a:tr h="445871">
                <a:tc>
                  <a:txBody>
                    <a:bodyPr/>
                    <a:lstStyle/>
                    <a:p>
                      <a:pPr algn="ctr">
                        <a:lnSpc>
                          <a:spcPts val="1500"/>
                        </a:lnSpc>
                        <a:spcAft>
                          <a:spcPts val="0"/>
                        </a:spcAft>
                      </a:pPr>
                      <a:r>
                        <a:rPr lang="en-US" sz="1400" kern="100" dirty="0">
                          <a:effectLst/>
                          <a:latin typeface="Times New Roman" pitchFamily="18" charset="0"/>
                          <a:cs typeface="Times New Roman" pitchFamily="18" charset="0"/>
                        </a:rPr>
                        <a:t>SG-3</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9.1</a:t>
                      </a: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126~32.5</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63</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32.5</a:t>
                      </a:r>
                      <a:r>
                        <a:rPr lang="zh-CN" sz="1400" kern="100" dirty="0">
                          <a:effectLst/>
                          <a:latin typeface="Times New Roman" pitchFamily="18" charset="0"/>
                          <a:cs typeface="Times New Roman" pitchFamily="18" charset="0"/>
                        </a:rPr>
                        <a:t>至今）</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51.3</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56</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130.9</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23</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17</a:t>
                      </a:r>
                      <a:endParaRPr lang="zh-CN" sz="1600" kern="100">
                        <a:effectLst/>
                        <a:latin typeface="Times New Roman" pitchFamily="18" charset="0"/>
                        <a:cs typeface="Times New Roman" pitchFamily="18" charset="0"/>
                      </a:endParaRPr>
                    </a:p>
                    <a:p>
                      <a:pPr algn="ctr">
                        <a:lnSpc>
                          <a:spcPts val="1500"/>
                        </a:lnSpc>
                        <a:spcAft>
                          <a:spcPts val="0"/>
                        </a:spcAft>
                      </a:pPr>
                      <a:r>
                        <a:rPr lang="zh-CN" sz="1400" kern="100">
                          <a:effectLst/>
                          <a:latin typeface="Times New Roman" pitchFamily="18" charset="0"/>
                          <a:cs typeface="Times New Roman" pitchFamily="18" charset="0"/>
                        </a:rPr>
                        <a:t>（</a:t>
                      </a:r>
                      <a:r>
                        <a:rPr lang="en-US" sz="1400" kern="100">
                          <a:effectLst/>
                          <a:latin typeface="Times New Roman" pitchFamily="18" charset="0"/>
                          <a:cs typeface="Times New Roman" pitchFamily="18" charset="0"/>
                        </a:rPr>
                        <a:t>130.9~51.3</a:t>
                      </a:r>
                      <a:r>
                        <a:rPr lang="zh-CN"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r>
              <a:tr h="253032">
                <a:tc>
                  <a:txBody>
                    <a:bodyPr/>
                    <a:lstStyle/>
                    <a:p>
                      <a:pPr algn="ctr">
                        <a:lnSpc>
                          <a:spcPts val="1500"/>
                        </a:lnSpc>
                        <a:spcAft>
                          <a:spcPts val="0"/>
                        </a:spcAft>
                      </a:pPr>
                      <a:r>
                        <a:rPr lang="en-US" sz="1400" kern="100">
                          <a:effectLst/>
                          <a:latin typeface="Times New Roman" pitchFamily="18" charset="0"/>
                          <a:cs typeface="Times New Roman" pitchFamily="18" charset="0"/>
                        </a:rPr>
                        <a:t>SG-4</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126.3</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24</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r>
              <a:tr h="253032">
                <a:tc>
                  <a:txBody>
                    <a:bodyPr/>
                    <a:lstStyle/>
                    <a:p>
                      <a:pPr algn="ctr">
                        <a:lnSpc>
                          <a:spcPts val="1500"/>
                        </a:lnSpc>
                        <a:spcAft>
                          <a:spcPts val="0"/>
                        </a:spcAft>
                      </a:pPr>
                      <a:r>
                        <a:rPr lang="en-US" sz="1400" kern="100" dirty="0">
                          <a:effectLst/>
                          <a:latin typeface="Times New Roman" pitchFamily="18" charset="0"/>
                          <a:cs typeface="Times New Roman" pitchFamily="18" charset="0"/>
                        </a:rPr>
                        <a:t>SG-5</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164.5</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18</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r>
              <a:tr h="445871">
                <a:tc>
                  <a:txBody>
                    <a:bodyPr/>
                    <a:lstStyle/>
                    <a:p>
                      <a:pPr algn="ctr">
                        <a:lnSpc>
                          <a:spcPts val="1500"/>
                        </a:lnSpc>
                        <a:spcAft>
                          <a:spcPts val="0"/>
                        </a:spcAft>
                      </a:pPr>
                      <a:r>
                        <a:rPr lang="en-US" sz="1400" kern="100">
                          <a:effectLst/>
                          <a:latin typeface="Times New Roman" pitchFamily="18" charset="0"/>
                          <a:cs typeface="Times New Roman" pitchFamily="18" charset="0"/>
                        </a:rPr>
                        <a:t>SG-9</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30</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88~21</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33</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21</a:t>
                      </a:r>
                      <a:r>
                        <a:rPr lang="zh-CN" sz="1400" kern="100" dirty="0">
                          <a:effectLst/>
                          <a:latin typeface="Times New Roman" pitchFamily="18" charset="0"/>
                          <a:cs typeface="Times New Roman" pitchFamily="18" charset="0"/>
                        </a:rPr>
                        <a:t>至今）</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69.1</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41</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179.2</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17</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12</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179.2~69.1</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r>
              <a:tr h="445871">
                <a:tc>
                  <a:txBody>
                    <a:bodyPr/>
                    <a:lstStyle/>
                    <a:p>
                      <a:pPr algn="ctr">
                        <a:lnSpc>
                          <a:spcPts val="1500"/>
                        </a:lnSpc>
                        <a:spcAft>
                          <a:spcPts val="0"/>
                        </a:spcAft>
                      </a:pPr>
                      <a:r>
                        <a:rPr lang="en-US" sz="1400" kern="100" dirty="0">
                          <a:effectLst/>
                          <a:latin typeface="Times New Roman" pitchFamily="18" charset="0"/>
                          <a:cs typeface="Times New Roman" pitchFamily="18" charset="0"/>
                        </a:rPr>
                        <a:t>LF01</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4.6</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51.9~21</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102</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21</a:t>
                      </a:r>
                      <a:r>
                        <a:rPr lang="zh-CN" sz="1400" kern="100" dirty="0">
                          <a:effectLst/>
                          <a:latin typeface="Times New Roman" pitchFamily="18" charset="0"/>
                          <a:cs typeface="Times New Roman" pitchFamily="18" charset="0"/>
                        </a:rPr>
                        <a:t>至今）</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51.5</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55</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76.8</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67</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90</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76.8~51.5</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r>
              <a:tr h="253032">
                <a:tc>
                  <a:txBody>
                    <a:bodyPr/>
                    <a:lstStyle/>
                    <a:p>
                      <a:pPr algn="ctr">
                        <a:lnSpc>
                          <a:spcPts val="1500"/>
                        </a:lnSpc>
                        <a:spcAft>
                          <a:spcPts val="0"/>
                        </a:spcAft>
                      </a:pPr>
                      <a:r>
                        <a:rPr lang="en-US" sz="1400" kern="100">
                          <a:effectLst/>
                          <a:latin typeface="Times New Roman" pitchFamily="18" charset="0"/>
                          <a:cs typeface="Times New Roman" pitchFamily="18" charset="0"/>
                        </a:rPr>
                        <a:t>LF05-1</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69.2</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74</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r>
              <a:tr h="445871">
                <a:tc>
                  <a:txBody>
                    <a:bodyPr/>
                    <a:lstStyle/>
                    <a:p>
                      <a:pPr algn="ctr">
                        <a:lnSpc>
                          <a:spcPts val="1500"/>
                        </a:lnSpc>
                        <a:spcAft>
                          <a:spcPts val="0"/>
                        </a:spcAft>
                      </a:pPr>
                      <a:r>
                        <a:rPr lang="en-US" sz="1400" kern="100">
                          <a:effectLst/>
                          <a:latin typeface="Times New Roman" pitchFamily="18" charset="0"/>
                          <a:cs typeface="Times New Roman" pitchFamily="18" charset="0"/>
                        </a:rPr>
                        <a:t>LF06</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a:effectLst/>
                          <a:latin typeface="Times New Roman" pitchFamily="18" charset="0"/>
                          <a:cs typeface="Times New Roman" pitchFamily="18" charset="0"/>
                        </a:rPr>
                        <a:t>4.8</a:t>
                      </a:r>
                      <a:endParaRPr lang="zh-CN" sz="1600" kern="100">
                        <a:effectLst/>
                        <a:latin typeface="Times New Roman" pitchFamily="18" charset="0"/>
                        <a:cs typeface="Times New Roman" pitchFamily="18" charset="0"/>
                      </a:endParaRPr>
                    </a:p>
                    <a:p>
                      <a:pPr algn="ctr">
                        <a:lnSpc>
                          <a:spcPts val="1500"/>
                        </a:lnSpc>
                        <a:spcAft>
                          <a:spcPts val="0"/>
                        </a:spcAft>
                      </a:pPr>
                      <a:r>
                        <a:rPr lang="zh-CN" sz="1400" kern="100">
                          <a:effectLst/>
                          <a:latin typeface="Times New Roman" pitchFamily="18" charset="0"/>
                          <a:cs typeface="Times New Roman" pitchFamily="18" charset="0"/>
                        </a:rPr>
                        <a:t>（</a:t>
                      </a:r>
                      <a:r>
                        <a:rPr lang="en-US" sz="1400" kern="100">
                          <a:effectLst/>
                          <a:latin typeface="Times New Roman" pitchFamily="18" charset="0"/>
                          <a:cs typeface="Times New Roman" pitchFamily="18" charset="0"/>
                        </a:rPr>
                        <a:t>40~22</a:t>
                      </a:r>
                      <a:r>
                        <a:rPr lang="zh-CN"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65</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22</a:t>
                      </a:r>
                      <a:r>
                        <a:rPr lang="zh-CN" sz="1400" kern="100" dirty="0">
                          <a:effectLst/>
                          <a:latin typeface="Times New Roman" pitchFamily="18" charset="0"/>
                          <a:cs typeface="Times New Roman" pitchFamily="18" charset="0"/>
                        </a:rPr>
                        <a:t>至今）</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47.1</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61</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58.7</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88</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197</a:t>
                      </a:r>
                      <a:endParaRPr lang="zh-CN" sz="1600" kern="100" dirty="0">
                        <a:effectLst/>
                        <a:latin typeface="Times New Roman" pitchFamily="18" charset="0"/>
                        <a:cs typeface="Times New Roman" pitchFamily="18" charset="0"/>
                      </a:endParaRPr>
                    </a:p>
                    <a:p>
                      <a:pPr algn="ctr">
                        <a:lnSpc>
                          <a:spcPts val="1500"/>
                        </a:lnSpc>
                        <a:spcAft>
                          <a:spcPts val="0"/>
                        </a:spcAft>
                      </a:pPr>
                      <a:r>
                        <a:rPr lang="zh-CN" sz="1400" kern="100" dirty="0">
                          <a:effectLst/>
                          <a:latin typeface="Times New Roman" pitchFamily="18" charset="0"/>
                          <a:cs typeface="Times New Roman" pitchFamily="18" charset="0"/>
                        </a:rPr>
                        <a:t>（</a:t>
                      </a:r>
                      <a:r>
                        <a:rPr lang="en-US" sz="1400" kern="100" dirty="0">
                          <a:effectLst/>
                          <a:latin typeface="Times New Roman" pitchFamily="18" charset="0"/>
                          <a:cs typeface="Times New Roman" pitchFamily="18" charset="0"/>
                        </a:rPr>
                        <a:t>58.7~47.1</a:t>
                      </a:r>
                      <a:r>
                        <a:rPr lang="zh-CN"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r>
              <a:tr h="253032">
                <a:tc>
                  <a:txBody>
                    <a:bodyPr/>
                    <a:lstStyle/>
                    <a:p>
                      <a:pPr algn="ctr">
                        <a:lnSpc>
                          <a:spcPts val="1500"/>
                        </a:lnSpc>
                        <a:spcAft>
                          <a:spcPts val="0"/>
                        </a:spcAft>
                      </a:pPr>
                      <a:r>
                        <a:rPr lang="en-US" sz="1400" kern="100">
                          <a:effectLst/>
                          <a:latin typeface="Times New Roman" pitchFamily="18" charset="0"/>
                          <a:cs typeface="Times New Roman" pitchFamily="18" charset="0"/>
                        </a:rPr>
                        <a:t>THG-1</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143.3</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21</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T w="12700" cap="flat" cmpd="sng" algn="ctr">
                      <a:solidFill>
                        <a:schemeClr val="tx1"/>
                      </a:solidFill>
                      <a:prstDash val="solid"/>
                      <a:round/>
                      <a:headEnd type="none" w="med" len="med"/>
                      <a:tailEnd type="none" w="med" len="med"/>
                    </a:lnT>
                  </a:tcPr>
                </a:tc>
              </a:tr>
              <a:tr h="253032">
                <a:tc>
                  <a:txBody>
                    <a:bodyPr/>
                    <a:lstStyle/>
                    <a:p>
                      <a:pPr algn="ctr">
                        <a:lnSpc>
                          <a:spcPts val="1500"/>
                        </a:lnSpc>
                        <a:spcAft>
                          <a:spcPts val="0"/>
                        </a:spcAft>
                      </a:pPr>
                      <a:r>
                        <a:rPr lang="en-US" sz="1400" kern="100">
                          <a:effectLst/>
                          <a:latin typeface="Times New Roman" pitchFamily="18" charset="0"/>
                          <a:cs typeface="Times New Roman" pitchFamily="18" charset="0"/>
                        </a:rPr>
                        <a:t>THG-4</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a:effectLst/>
                          <a:latin typeface="Times New Roman" pitchFamily="18" charset="0"/>
                          <a:cs typeface="Times New Roman" pitchFamily="18" charset="0"/>
                        </a:rPr>
                        <a:t>165.5</a:t>
                      </a:r>
                      <a:endParaRPr lang="zh-CN" sz="1600" kern="10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18</a:t>
                      </a:r>
                      <a:endParaRPr lang="zh-CN" sz="1600" kern="100" dirty="0">
                        <a:effectLst/>
                        <a:latin typeface="Times New Roman" pitchFamily="18" charset="0"/>
                        <a:ea typeface="宋体"/>
                        <a:cs typeface="Times New Roman" pitchFamily="18" charset="0"/>
                      </a:endParaRPr>
                    </a:p>
                  </a:txBody>
                  <a:tcPr marL="58344" marR="58344" marT="0" marB="0" anchor="ct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tc>
              </a:tr>
              <a:tr h="253032">
                <a:tc>
                  <a:txBody>
                    <a:bodyPr/>
                    <a:lstStyle/>
                    <a:p>
                      <a:pPr algn="ctr">
                        <a:lnSpc>
                          <a:spcPts val="1500"/>
                        </a:lnSpc>
                        <a:spcAft>
                          <a:spcPts val="0"/>
                        </a:spcAft>
                      </a:pPr>
                      <a:r>
                        <a:rPr lang="en-US" sz="1400" kern="100">
                          <a:effectLst/>
                          <a:latin typeface="Times New Roman" pitchFamily="18" charset="0"/>
                          <a:cs typeface="Times New Roman" pitchFamily="18" charset="0"/>
                        </a:rPr>
                        <a:t>THG-8</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a:effectLst/>
                          <a:latin typeface="Times New Roman" pitchFamily="18" charset="0"/>
                          <a:cs typeface="Times New Roman" pitchFamily="18" charset="0"/>
                        </a:rPr>
                        <a:t>-</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a:effectLst/>
                          <a:latin typeface="Times New Roman" pitchFamily="18" charset="0"/>
                          <a:cs typeface="Times New Roman" pitchFamily="18" charset="0"/>
                        </a:rPr>
                        <a:t>138.3</a:t>
                      </a:r>
                      <a:endParaRPr lang="zh-CN" sz="1600" kern="10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22</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c>
                  <a:txBody>
                    <a:bodyPr/>
                    <a:lstStyle/>
                    <a:p>
                      <a:pPr algn="ctr">
                        <a:lnSpc>
                          <a:spcPts val="1500"/>
                        </a:lnSpc>
                        <a:spcAft>
                          <a:spcPts val="0"/>
                        </a:spcAft>
                      </a:pPr>
                      <a:r>
                        <a:rPr lang="en-US" sz="1400" kern="100" dirty="0">
                          <a:effectLst/>
                          <a:latin typeface="Times New Roman" pitchFamily="18" charset="0"/>
                          <a:cs typeface="Times New Roman" pitchFamily="18" charset="0"/>
                        </a:rPr>
                        <a:t>-</a:t>
                      </a:r>
                      <a:endParaRPr lang="zh-CN" sz="1600" kern="100" dirty="0">
                        <a:effectLst/>
                        <a:latin typeface="Times New Roman" pitchFamily="18" charset="0"/>
                        <a:ea typeface="宋体"/>
                        <a:cs typeface="Times New Roman" pitchFamily="18" charset="0"/>
                      </a:endParaRPr>
                    </a:p>
                  </a:txBody>
                  <a:tcPr marL="58344" marR="58344" marT="0" marB="0" anchor="ctr">
                    <a:lnB w="12700" cap="flat" cmpd="sng" algn="ctr">
                      <a:solidFill>
                        <a:schemeClr val="tx1"/>
                      </a:solidFill>
                      <a:prstDash val="solid"/>
                      <a:round/>
                      <a:headEnd type="none" w="med" len="med"/>
                      <a:tailEnd type="none" w="med" len="med"/>
                    </a:lnB>
                  </a:tcPr>
                </a:tc>
              </a:tr>
            </a:tbl>
          </a:graphicData>
        </a:graphic>
      </p:graphicFrame>
      <p:sp>
        <p:nvSpPr>
          <p:cNvPr id="8" name="矩形 7"/>
          <p:cNvSpPr/>
          <p:nvPr/>
        </p:nvSpPr>
        <p:spPr>
          <a:xfrm>
            <a:off x="1403648" y="1268760"/>
            <a:ext cx="6768752" cy="307777"/>
          </a:xfrm>
          <a:prstGeom prst="rect">
            <a:avLst/>
          </a:prstGeom>
        </p:spPr>
        <p:txBody>
          <a:bodyPr wrap="square">
            <a:spAutoFit/>
          </a:bodyPr>
          <a:lstStyle/>
          <a:p>
            <a:r>
              <a:rPr lang="zh-CN" altLang="en-US" sz="1400" dirty="0">
                <a:latin typeface="黑体" pitchFamily="49" charset="-122"/>
                <a:ea typeface="黑体" pitchFamily="49" charset="-122"/>
                <a:cs typeface="Times New Roman" pitchFamily="18" charset="0"/>
              </a:rPr>
              <a:t>基于热史模拟法、年龄封闭温度法和矿物对法的太原西山隆升速率（</a:t>
            </a:r>
            <a:r>
              <a:rPr lang="en-US" altLang="zh-CN" sz="1400" dirty="0">
                <a:latin typeface="Times New Roman" pitchFamily="18" charset="0"/>
                <a:ea typeface="黑体" pitchFamily="49" charset="-122"/>
                <a:cs typeface="Times New Roman" pitchFamily="18" charset="0"/>
              </a:rPr>
              <a:t>m/Ma</a:t>
            </a:r>
            <a:r>
              <a:rPr lang="zh-CN" altLang="en-US" sz="1400" dirty="0">
                <a:latin typeface="黑体" pitchFamily="49" charset="-122"/>
                <a:ea typeface="黑体" pitchFamily="49" charset="-122"/>
                <a:cs typeface="Times New Roman" pitchFamily="18" charset="0"/>
              </a:rPr>
              <a:t>）</a:t>
            </a:r>
          </a:p>
        </p:txBody>
      </p:sp>
      <p:sp>
        <p:nvSpPr>
          <p:cNvPr id="9" name="矩形 8"/>
          <p:cNvSpPr/>
          <p:nvPr/>
        </p:nvSpPr>
        <p:spPr>
          <a:xfrm>
            <a:off x="9137074" y="1125910"/>
            <a:ext cx="2772816" cy="1384995"/>
          </a:xfrm>
          <a:prstGeom prst="rect">
            <a:avLst/>
          </a:prstGeom>
        </p:spPr>
        <p:txBody>
          <a:bodyPr wrap="square">
            <a:spAutoFit/>
          </a:bodyPr>
          <a:lstStyle/>
          <a:p>
            <a:r>
              <a:rPr lang="en-US" altLang="zh-CN" sz="1400" dirty="0" smtClean="0"/>
              <a:t>1.</a:t>
            </a:r>
            <a:r>
              <a:rPr lang="zh-CN" altLang="zh-CN" sz="1400" dirty="0" smtClean="0"/>
              <a:t>假定参数磷灰石裂变径迹封闭温度为</a:t>
            </a:r>
            <a:r>
              <a:rPr lang="en-US" altLang="zh-CN" sz="1400" dirty="0" smtClean="0"/>
              <a:t>120</a:t>
            </a:r>
            <a:r>
              <a:rPr lang="zh-CN" altLang="zh-CN" sz="1400" dirty="0" smtClean="0"/>
              <a:t>℃，锆石（</a:t>
            </a:r>
            <a:r>
              <a:rPr lang="en-US" altLang="zh-CN" sz="1400" dirty="0" smtClean="0"/>
              <a:t>U-</a:t>
            </a:r>
            <a:r>
              <a:rPr lang="en-US" altLang="zh-CN" sz="1400" dirty="0" err="1" smtClean="0"/>
              <a:t>Th</a:t>
            </a:r>
            <a:r>
              <a:rPr lang="zh-CN" altLang="zh-CN" sz="1400" dirty="0" smtClean="0"/>
              <a:t>）</a:t>
            </a:r>
            <a:r>
              <a:rPr lang="en-US" altLang="zh-CN" sz="1400" dirty="0" smtClean="0"/>
              <a:t>/He</a:t>
            </a:r>
            <a:r>
              <a:rPr lang="zh-CN" altLang="zh-CN" sz="1400" dirty="0" smtClean="0"/>
              <a:t>封闭温度为</a:t>
            </a:r>
            <a:r>
              <a:rPr lang="en-US" altLang="zh-CN" sz="1400" dirty="0" smtClean="0"/>
              <a:t>200</a:t>
            </a:r>
            <a:r>
              <a:rPr lang="zh-CN" altLang="zh-CN" sz="1400" dirty="0" smtClean="0"/>
              <a:t>℃，太原西山地表年平均温度为</a:t>
            </a:r>
            <a:r>
              <a:rPr lang="en-US" altLang="zh-CN" sz="1400" dirty="0" smtClean="0"/>
              <a:t>20</a:t>
            </a:r>
            <a:r>
              <a:rPr lang="zh-CN" altLang="zh-CN" sz="1400" dirty="0" smtClean="0"/>
              <a:t>℃，晚侏罗世</a:t>
            </a:r>
            <a:r>
              <a:rPr lang="en-US" altLang="zh-CN" sz="1400" dirty="0" smtClean="0"/>
              <a:t>-</a:t>
            </a:r>
            <a:r>
              <a:rPr lang="zh-CN" altLang="zh-CN" sz="1400" dirty="0" smtClean="0"/>
              <a:t>早白垩世地温梯度为</a:t>
            </a:r>
            <a:r>
              <a:rPr lang="en-US" altLang="zh-CN" sz="1400" dirty="0" smtClean="0"/>
              <a:t>60</a:t>
            </a:r>
            <a:r>
              <a:rPr lang="zh-CN" altLang="zh-CN" sz="1400" dirty="0" smtClean="0"/>
              <a:t>℃</a:t>
            </a:r>
            <a:r>
              <a:rPr lang="en-US" altLang="zh-CN" sz="1400" dirty="0" smtClean="0"/>
              <a:t>/km</a:t>
            </a:r>
            <a:r>
              <a:rPr lang="zh-CN" altLang="zh-CN" sz="1400" dirty="0" smtClean="0"/>
              <a:t>和晚白垩世以来地温梯度</a:t>
            </a:r>
            <a:r>
              <a:rPr lang="en-US" altLang="zh-CN" sz="1400" dirty="0" smtClean="0"/>
              <a:t>35</a:t>
            </a:r>
            <a:r>
              <a:rPr lang="zh-CN" altLang="zh-CN" sz="1400" dirty="0" smtClean="0"/>
              <a:t>℃</a:t>
            </a:r>
            <a:r>
              <a:rPr lang="en-US" altLang="zh-CN" sz="1400" dirty="0" smtClean="0"/>
              <a:t>/km</a:t>
            </a:r>
            <a:endParaRPr lang="zh-CN" altLang="en-US" sz="1400" dirty="0"/>
          </a:p>
        </p:txBody>
      </p:sp>
      <p:sp>
        <p:nvSpPr>
          <p:cNvPr id="14" name="矩形 13"/>
          <p:cNvSpPr/>
          <p:nvPr/>
        </p:nvSpPr>
        <p:spPr>
          <a:xfrm>
            <a:off x="2555776" y="3140968"/>
            <a:ext cx="1152128" cy="136815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547664" y="3157811"/>
            <a:ext cx="936104" cy="136815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588224" y="2852936"/>
            <a:ext cx="648072" cy="165618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588224" y="5661248"/>
            <a:ext cx="648072" cy="74632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591780" y="4525963"/>
            <a:ext cx="1116124" cy="1135285"/>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47664" y="4509120"/>
            <a:ext cx="936104" cy="1135285"/>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144000" y="2573035"/>
            <a:ext cx="2286000" cy="1169551"/>
          </a:xfrm>
          <a:prstGeom prst="rect">
            <a:avLst/>
          </a:prstGeom>
        </p:spPr>
        <p:txBody>
          <a:bodyPr wrap="square">
            <a:spAutoFit/>
          </a:bodyPr>
          <a:lstStyle/>
          <a:p>
            <a:r>
              <a:rPr lang="en-US" altLang="zh-CN" sz="1400" dirty="0" smtClean="0"/>
              <a:t>2.</a:t>
            </a:r>
            <a:r>
              <a:rPr lang="zh-CN" altLang="en-US" sz="1400" dirty="0" smtClean="0"/>
              <a:t>侏</a:t>
            </a:r>
            <a:r>
              <a:rPr lang="zh-CN" altLang="en-US" sz="1400" dirty="0"/>
              <a:t>罗世以来，桃花沟和寺沟具有相似的隆升速率，因此太原西山煤田东北部和西南部具有相似的隆升史</a:t>
            </a:r>
          </a:p>
        </p:txBody>
      </p:sp>
      <p:sp>
        <p:nvSpPr>
          <p:cNvPr id="10" name="矩形 9"/>
          <p:cNvSpPr/>
          <p:nvPr/>
        </p:nvSpPr>
        <p:spPr>
          <a:xfrm>
            <a:off x="9184204" y="3708442"/>
            <a:ext cx="2159732" cy="738664"/>
          </a:xfrm>
          <a:prstGeom prst="rect">
            <a:avLst/>
          </a:prstGeom>
        </p:spPr>
        <p:txBody>
          <a:bodyPr wrap="square">
            <a:spAutoFit/>
          </a:bodyPr>
          <a:lstStyle/>
          <a:p>
            <a:r>
              <a:rPr lang="en-US" altLang="zh-CN" sz="1400" dirty="0" smtClean="0"/>
              <a:t>3.</a:t>
            </a:r>
            <a:r>
              <a:rPr lang="zh-CN" altLang="en-US" sz="1400" dirty="0" smtClean="0"/>
              <a:t>白垩纪</a:t>
            </a:r>
            <a:r>
              <a:rPr lang="zh-CN" altLang="en-US" sz="1400" dirty="0"/>
              <a:t>至中新世的快速隆升阶段中新世至今的加速隆升阶段</a:t>
            </a:r>
          </a:p>
        </p:txBody>
      </p:sp>
      <p:sp>
        <p:nvSpPr>
          <p:cNvPr id="18" name="矩形 17"/>
          <p:cNvSpPr/>
          <p:nvPr/>
        </p:nvSpPr>
        <p:spPr>
          <a:xfrm>
            <a:off x="9137074" y="4591694"/>
            <a:ext cx="2286000" cy="1815882"/>
          </a:xfrm>
          <a:prstGeom prst="rect">
            <a:avLst/>
          </a:prstGeom>
        </p:spPr>
        <p:txBody>
          <a:bodyPr wrap="square">
            <a:spAutoFit/>
          </a:bodyPr>
          <a:lstStyle/>
          <a:p>
            <a:r>
              <a:rPr lang="en-US" altLang="zh-CN" sz="1400" dirty="0" smtClean="0"/>
              <a:t>4.</a:t>
            </a:r>
            <a:r>
              <a:rPr lang="zh-CN" altLang="en-US" sz="1400" dirty="0" smtClean="0"/>
              <a:t>缓慢</a:t>
            </a:r>
            <a:r>
              <a:rPr lang="zh-CN" altLang="en-US" sz="1400" dirty="0"/>
              <a:t>隆升阶段的隆升速率明显小于快速隆升阶段的隆升速率，。娄烦剖面自晚白垩世以来，晚白垩世</a:t>
            </a:r>
            <a:r>
              <a:rPr lang="en-US" altLang="zh-CN" sz="1400" dirty="0"/>
              <a:t>-</a:t>
            </a:r>
            <a:r>
              <a:rPr lang="zh-CN" altLang="en-US" sz="1400" dirty="0"/>
              <a:t>始新世的隆升速率最快，为</a:t>
            </a:r>
            <a:r>
              <a:rPr lang="en-US" altLang="zh-CN" sz="1400" dirty="0"/>
              <a:t>90~197m/Ma</a:t>
            </a:r>
            <a:r>
              <a:rPr lang="zh-CN" altLang="en-US" sz="1400" dirty="0"/>
              <a:t>，始新世</a:t>
            </a:r>
            <a:r>
              <a:rPr lang="en-US" altLang="zh-CN" sz="1400" dirty="0"/>
              <a:t>-</a:t>
            </a:r>
            <a:r>
              <a:rPr lang="zh-CN" altLang="en-US" sz="1400" dirty="0"/>
              <a:t>中新世隆升速率最慢，为</a:t>
            </a:r>
            <a:r>
              <a:rPr lang="en-US" altLang="zh-CN" sz="1400" dirty="0"/>
              <a:t>4.6~4.8m/Ma</a:t>
            </a:r>
            <a:r>
              <a:rPr lang="zh-CN" altLang="en-US" sz="1400" dirty="0"/>
              <a:t>。</a:t>
            </a:r>
          </a:p>
        </p:txBody>
      </p:sp>
    </p:spTree>
    <p:extLst>
      <p:ext uri="{BB962C8B-B14F-4D97-AF65-F5344CB8AC3E}">
        <p14:creationId xmlns:p14="http://schemas.microsoft.com/office/powerpoint/2010/main" xmlns="" val="2984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 grpId="0" animBg="1"/>
      <p:bldP spid="16" grpId="0" animBg="1"/>
      <p:bldP spid="3"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2647652"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汇报提纲</a:t>
            </a:r>
            <a:endParaRPr lang="en-US" altLang="zh-CN" sz="3900" dirty="0" smtClean="0">
              <a:solidFill>
                <a:schemeClr val="bg1"/>
              </a:solidFill>
              <a:latin typeface="黑体" pitchFamily="49" charset="-122"/>
              <a:ea typeface="黑体" pitchFamily="49" charset="-122"/>
            </a:endParaRPr>
          </a:p>
        </p:txBody>
      </p:sp>
      <p:grpSp>
        <p:nvGrpSpPr>
          <p:cNvPr id="13" name="组合 12"/>
          <p:cNvGrpSpPr/>
          <p:nvPr/>
        </p:nvGrpSpPr>
        <p:grpSpPr>
          <a:xfrm>
            <a:off x="1616224" y="1592358"/>
            <a:ext cx="360040" cy="461665"/>
            <a:chOff x="1156650" y="2636912"/>
            <a:chExt cx="360040" cy="461665"/>
          </a:xfrm>
        </p:grpSpPr>
        <p:sp>
          <p:nvSpPr>
            <p:cNvPr id="11" name="圆角矩形 1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1</a:t>
              </a:r>
              <a:endParaRPr lang="zh-CN" altLang="en-US" sz="2400" dirty="0">
                <a:solidFill>
                  <a:schemeClr val="bg1"/>
                </a:solidFill>
                <a:latin typeface="Times New Roman" pitchFamily="18" charset="0"/>
                <a:cs typeface="Times New Roman" pitchFamily="18" charset="0"/>
              </a:endParaRPr>
            </a:p>
          </p:txBody>
        </p:sp>
      </p:grpSp>
      <p:grpSp>
        <p:nvGrpSpPr>
          <p:cNvPr id="14" name="组合 13"/>
          <p:cNvGrpSpPr/>
          <p:nvPr/>
        </p:nvGrpSpPr>
        <p:grpSpPr>
          <a:xfrm>
            <a:off x="1616224" y="2391271"/>
            <a:ext cx="360040" cy="461665"/>
            <a:chOff x="1156650" y="2636912"/>
            <a:chExt cx="360040" cy="461665"/>
          </a:xfrm>
        </p:grpSpPr>
        <p:sp>
          <p:nvSpPr>
            <p:cNvPr id="15" name="圆角矩形 14"/>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2</a:t>
              </a:r>
              <a:endParaRPr lang="zh-CN" altLang="en-US" sz="2400" dirty="0">
                <a:solidFill>
                  <a:schemeClr val="bg1"/>
                </a:solidFill>
                <a:latin typeface="Times New Roman" pitchFamily="18" charset="0"/>
                <a:cs typeface="Times New Roman" pitchFamily="18" charset="0"/>
              </a:endParaRPr>
            </a:p>
          </p:txBody>
        </p:sp>
      </p:grpSp>
      <p:grpSp>
        <p:nvGrpSpPr>
          <p:cNvPr id="17" name="组合 16"/>
          <p:cNvGrpSpPr/>
          <p:nvPr/>
        </p:nvGrpSpPr>
        <p:grpSpPr>
          <a:xfrm>
            <a:off x="1616224" y="3111351"/>
            <a:ext cx="360040" cy="461665"/>
            <a:chOff x="1156650" y="2636912"/>
            <a:chExt cx="360040" cy="461665"/>
          </a:xfrm>
        </p:grpSpPr>
        <p:sp>
          <p:nvSpPr>
            <p:cNvPr id="18" name="圆角矩形 1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3</a:t>
              </a:r>
              <a:endParaRPr lang="zh-CN" altLang="en-US" sz="2400" dirty="0">
                <a:solidFill>
                  <a:schemeClr val="bg1"/>
                </a:solidFill>
                <a:latin typeface="Times New Roman" pitchFamily="18" charset="0"/>
                <a:cs typeface="Times New Roman" pitchFamily="18" charset="0"/>
              </a:endParaRPr>
            </a:p>
          </p:txBody>
        </p:sp>
      </p:grpSp>
      <p:grpSp>
        <p:nvGrpSpPr>
          <p:cNvPr id="20" name="组合 19"/>
          <p:cNvGrpSpPr/>
          <p:nvPr/>
        </p:nvGrpSpPr>
        <p:grpSpPr>
          <a:xfrm>
            <a:off x="1616224" y="3789040"/>
            <a:ext cx="360040" cy="461665"/>
            <a:chOff x="1156650" y="2636912"/>
            <a:chExt cx="360040" cy="461665"/>
          </a:xfrm>
        </p:grpSpPr>
        <p:sp>
          <p:nvSpPr>
            <p:cNvPr id="21" name="圆角矩形 2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4</a:t>
              </a:r>
              <a:endParaRPr lang="zh-CN" altLang="en-US" sz="2400" dirty="0">
                <a:solidFill>
                  <a:schemeClr val="bg1"/>
                </a:solidFill>
                <a:latin typeface="Times New Roman" pitchFamily="18" charset="0"/>
                <a:cs typeface="Times New Roman" pitchFamily="18" charset="0"/>
              </a:endParaRPr>
            </a:p>
          </p:txBody>
        </p:sp>
      </p:grpSp>
      <p:sp>
        <p:nvSpPr>
          <p:cNvPr id="23" name="TextBox 22"/>
          <p:cNvSpPr txBox="1"/>
          <p:nvPr/>
        </p:nvSpPr>
        <p:spPr>
          <a:xfrm>
            <a:off x="2339752" y="1660738"/>
            <a:ext cx="2379712"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研究目的与内容</a:t>
            </a:r>
            <a:endParaRPr lang="zh-CN" altLang="en-US" sz="2000" dirty="0">
              <a:latin typeface="黑体" pitchFamily="49" charset="-122"/>
              <a:ea typeface="黑体" pitchFamily="49" charset="-122"/>
            </a:endParaRPr>
          </a:p>
        </p:txBody>
      </p:sp>
      <p:sp>
        <p:nvSpPr>
          <p:cNvPr id="25" name="TextBox 24"/>
          <p:cNvSpPr txBox="1"/>
          <p:nvPr/>
        </p:nvSpPr>
        <p:spPr>
          <a:xfrm>
            <a:off x="2339752" y="2420888"/>
            <a:ext cx="331236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地质概况与样品采集</a:t>
            </a:r>
            <a:endParaRPr lang="zh-CN" altLang="en-US" sz="2000" dirty="0">
              <a:latin typeface="黑体" pitchFamily="49" charset="-122"/>
              <a:ea typeface="黑体" pitchFamily="49" charset="-122"/>
            </a:endParaRPr>
          </a:p>
        </p:txBody>
      </p:sp>
      <p:sp>
        <p:nvSpPr>
          <p:cNvPr id="26" name="TextBox 25"/>
          <p:cNvSpPr txBox="1"/>
          <p:nvPr/>
        </p:nvSpPr>
        <p:spPr>
          <a:xfrm>
            <a:off x="2339752" y="3861048"/>
            <a:ext cx="439248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a:t>
            </a:r>
            <a:r>
              <a:rPr lang="zh-CN" altLang="en-US" sz="2000" dirty="0">
                <a:latin typeface="黑体" pitchFamily="49" charset="-122"/>
                <a:ea typeface="黑体" pitchFamily="49" charset="-122"/>
              </a:rPr>
              <a:t>西山煤田隆</a:t>
            </a:r>
            <a:r>
              <a:rPr lang="zh-CN" altLang="en-US" sz="2000" dirty="0" smtClean="0">
                <a:latin typeface="黑体" pitchFamily="49" charset="-122"/>
                <a:ea typeface="黑体" pitchFamily="49" charset="-122"/>
              </a:rPr>
              <a:t>升剥蚀史</a:t>
            </a:r>
            <a:endParaRPr lang="zh-CN" altLang="en-US" sz="2000" dirty="0">
              <a:latin typeface="黑体" pitchFamily="49" charset="-122"/>
              <a:ea typeface="黑体" pitchFamily="49" charset="-122"/>
            </a:endParaRPr>
          </a:p>
        </p:txBody>
      </p:sp>
      <p:grpSp>
        <p:nvGrpSpPr>
          <p:cNvPr id="27" name="组合 26"/>
          <p:cNvGrpSpPr/>
          <p:nvPr/>
        </p:nvGrpSpPr>
        <p:grpSpPr>
          <a:xfrm>
            <a:off x="1616224" y="4479503"/>
            <a:ext cx="360040" cy="461665"/>
            <a:chOff x="1156650" y="2636912"/>
            <a:chExt cx="360040" cy="461665"/>
          </a:xfrm>
        </p:grpSpPr>
        <p:sp>
          <p:nvSpPr>
            <p:cNvPr id="28" name="圆角矩形 2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5</a:t>
              </a:r>
              <a:endParaRPr lang="zh-CN" altLang="en-US" sz="2400" dirty="0">
                <a:solidFill>
                  <a:schemeClr val="bg1"/>
                </a:solidFill>
                <a:latin typeface="Times New Roman" pitchFamily="18" charset="0"/>
                <a:cs typeface="Times New Roman" pitchFamily="18" charset="0"/>
              </a:endParaRPr>
            </a:p>
          </p:txBody>
        </p:sp>
      </p:grpSp>
      <p:sp>
        <p:nvSpPr>
          <p:cNvPr id="30" name="TextBox 29"/>
          <p:cNvSpPr txBox="1"/>
          <p:nvPr/>
        </p:nvSpPr>
        <p:spPr>
          <a:xfrm>
            <a:off x="2339752" y="5261138"/>
            <a:ext cx="2880320"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结论与展望</a:t>
            </a:r>
            <a:endParaRPr lang="zh-CN" altLang="en-US" sz="2000" dirty="0">
              <a:latin typeface="黑体" pitchFamily="49" charset="-122"/>
              <a:ea typeface="黑体" pitchFamily="49" charset="-122"/>
            </a:endParaRPr>
          </a:p>
        </p:txBody>
      </p:sp>
      <p:sp>
        <p:nvSpPr>
          <p:cNvPr id="32" name="五边形 31"/>
          <p:cNvSpPr/>
          <p:nvPr/>
        </p:nvSpPr>
        <p:spPr>
          <a:xfrm>
            <a:off x="1026890" y="4646421"/>
            <a:ext cx="432048" cy="222739"/>
          </a:xfrm>
          <a:prstGeom prst="homePlat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339752" y="3172906"/>
            <a:ext cx="2010866"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热史模拟</a:t>
            </a:r>
            <a:endParaRPr lang="zh-CN" altLang="en-US" sz="2000" dirty="0">
              <a:latin typeface="黑体" pitchFamily="49" charset="-122"/>
              <a:ea typeface="黑体" pitchFamily="49" charset="-122"/>
            </a:endParaRPr>
          </a:p>
        </p:txBody>
      </p:sp>
      <p:sp>
        <p:nvSpPr>
          <p:cNvPr id="31" name="TextBox 30"/>
          <p:cNvSpPr txBox="1"/>
          <p:nvPr/>
        </p:nvSpPr>
        <p:spPr>
          <a:xfrm>
            <a:off x="2339752" y="4509120"/>
            <a:ext cx="4536504"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太原西山煤田煤层气成藏关键时期确定</a:t>
            </a:r>
            <a:endParaRPr lang="zh-CN" altLang="en-US" sz="2000" dirty="0">
              <a:latin typeface="黑体" pitchFamily="49" charset="-122"/>
              <a:ea typeface="黑体" pitchFamily="49" charset="-122"/>
            </a:endParaRPr>
          </a:p>
        </p:txBody>
      </p:sp>
      <p:grpSp>
        <p:nvGrpSpPr>
          <p:cNvPr id="37" name="组合 36"/>
          <p:cNvGrpSpPr/>
          <p:nvPr/>
        </p:nvGrpSpPr>
        <p:grpSpPr>
          <a:xfrm>
            <a:off x="1616224" y="5199583"/>
            <a:ext cx="360040" cy="461665"/>
            <a:chOff x="1156650" y="2636912"/>
            <a:chExt cx="360040" cy="461665"/>
          </a:xfrm>
        </p:grpSpPr>
        <p:sp>
          <p:nvSpPr>
            <p:cNvPr id="38" name="圆角矩形 3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6</a:t>
              </a:r>
              <a:endParaRPr lang="zh-CN" altLang="en-US" sz="2400" dirty="0">
                <a:solidFill>
                  <a:schemeClr val="bg1"/>
                </a:solidFill>
                <a:latin typeface="Times New Roman" pitchFamily="18" charset="0"/>
                <a:cs typeface="Times New Roman" pitchFamily="18" charset="0"/>
              </a:endParaRPr>
            </a:p>
          </p:txBody>
        </p:sp>
      </p:grpSp>
    </p:spTree>
    <p:extLst>
      <p:ext uri="{BB962C8B-B14F-4D97-AF65-F5344CB8AC3E}">
        <p14:creationId xmlns:p14="http://schemas.microsoft.com/office/powerpoint/2010/main" xmlns="" val="5721976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6176044"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煤层气成藏关键时期确定</a:t>
            </a:r>
            <a:endParaRPr lang="en-US" altLang="zh-CN" sz="3900" dirty="0" smtClean="0">
              <a:solidFill>
                <a:schemeClr val="bg1"/>
              </a:solidFill>
              <a:latin typeface="黑体" pitchFamily="49" charset="-122"/>
              <a:ea typeface="黑体" pitchFamily="49" charset="-122"/>
            </a:endParaRPr>
          </a:p>
        </p:txBody>
      </p:sp>
      <p:sp>
        <p:nvSpPr>
          <p:cNvPr id="2" name="矩形 1"/>
          <p:cNvSpPr/>
          <p:nvPr/>
        </p:nvSpPr>
        <p:spPr>
          <a:xfrm>
            <a:off x="5004048" y="5943455"/>
            <a:ext cx="3995936" cy="307777"/>
          </a:xfrm>
          <a:prstGeom prst="rect">
            <a:avLst/>
          </a:prstGeom>
        </p:spPr>
        <p:txBody>
          <a:bodyPr wrap="square">
            <a:spAutoFit/>
          </a:bodyPr>
          <a:lstStyle/>
          <a:p>
            <a:r>
              <a:rPr lang="zh-CN" altLang="en-US" sz="1400" dirty="0">
                <a:latin typeface="黑体" pitchFamily="49" charset="-122"/>
                <a:ea typeface="黑体" pitchFamily="49" charset="-122"/>
              </a:rPr>
              <a:t>太原西山煤田岩浆活动与镜质组反射率</a:t>
            </a:r>
            <a:r>
              <a:rPr lang="en-US" altLang="zh-CN" sz="1400" dirty="0">
                <a:latin typeface="黑体" pitchFamily="49" charset="-122"/>
                <a:ea typeface="黑体" pitchFamily="49" charset="-122"/>
              </a:rPr>
              <a:t>Ro</a:t>
            </a:r>
            <a:r>
              <a:rPr lang="zh-CN" altLang="en-US" sz="1400" dirty="0">
                <a:latin typeface="黑体" pitchFamily="49" charset="-122"/>
                <a:ea typeface="黑体" pitchFamily="49" charset="-122"/>
              </a:rPr>
              <a:t>等值图</a:t>
            </a:r>
          </a:p>
        </p:txBody>
      </p:sp>
      <p:pic>
        <p:nvPicPr>
          <p:cNvPr id="2051" name="Picture 3" descr="H:\西山\裂变径迹\图件\西山煤田岩浆活动及其R0等值线图彩色.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80112" y="1458895"/>
            <a:ext cx="3096343" cy="4418377"/>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0" name="表格 9"/>
          <p:cNvGraphicFramePr>
            <a:graphicFrameLocks noGrp="1"/>
          </p:cNvGraphicFramePr>
          <p:nvPr>
            <p:extLst>
              <p:ext uri="{D42A27DB-BD31-4B8C-83A1-F6EECF244321}">
                <p14:modId xmlns:p14="http://schemas.microsoft.com/office/powerpoint/2010/main" xmlns="" val="1023110966"/>
              </p:ext>
            </p:extLst>
          </p:nvPr>
        </p:nvGraphicFramePr>
        <p:xfrm>
          <a:off x="466686" y="1591320"/>
          <a:ext cx="5027388" cy="1917576"/>
        </p:xfrm>
        <a:graphic>
          <a:graphicData uri="http://schemas.openxmlformats.org/drawingml/2006/table">
            <a:tbl>
              <a:tblPr>
                <a:tableStyleId>{2D5ABB26-0587-4C30-8999-92F81FD0307C}</a:tableStyleId>
              </a:tblPr>
              <a:tblGrid>
                <a:gridCol w="576922"/>
                <a:gridCol w="617660"/>
                <a:gridCol w="894508"/>
                <a:gridCol w="864096"/>
                <a:gridCol w="1080120"/>
                <a:gridCol w="994082"/>
              </a:tblGrid>
              <a:tr h="901576">
                <a:tc>
                  <a:txBody>
                    <a:bodyPr/>
                    <a:lstStyle/>
                    <a:p>
                      <a:pPr algn="just">
                        <a:lnSpc>
                          <a:spcPts val="1600"/>
                        </a:lnSpc>
                        <a:spcAft>
                          <a:spcPts val="0"/>
                        </a:spcAft>
                      </a:pPr>
                      <a:r>
                        <a:rPr lang="en-US" altLang="zh-CN" sz="1200" kern="100" dirty="0" smtClean="0">
                          <a:effectLst/>
                        </a:rPr>
                        <a:t>   </a:t>
                      </a:r>
                      <a:r>
                        <a:rPr lang="zh-CN" sz="1200" kern="100" dirty="0" smtClean="0">
                          <a:effectLst/>
                        </a:rPr>
                        <a:t>阶段</a:t>
                      </a:r>
                      <a:endParaRPr lang="en-US" altLang="zh-CN" sz="1200" kern="100" dirty="0" smtClean="0">
                        <a:effectLst/>
                      </a:endParaRPr>
                    </a:p>
                    <a:p>
                      <a:pPr algn="just">
                        <a:lnSpc>
                          <a:spcPts val="1600"/>
                        </a:lnSpc>
                        <a:spcAft>
                          <a:spcPts val="0"/>
                        </a:spcAft>
                      </a:pPr>
                      <a:endParaRPr lang="zh-CN" sz="1200" kern="100" dirty="0">
                        <a:effectLst/>
                      </a:endParaRPr>
                    </a:p>
                    <a:p>
                      <a:pPr algn="just">
                        <a:lnSpc>
                          <a:spcPts val="1600"/>
                        </a:lnSpc>
                        <a:spcAft>
                          <a:spcPts val="0"/>
                        </a:spcAft>
                      </a:pPr>
                      <a:endParaRPr lang="en-US" altLang="zh-CN" sz="1200" kern="100" dirty="0" smtClean="0">
                        <a:effectLst/>
                      </a:endParaRPr>
                    </a:p>
                    <a:p>
                      <a:pPr algn="just">
                        <a:lnSpc>
                          <a:spcPts val="1600"/>
                        </a:lnSpc>
                        <a:spcAft>
                          <a:spcPts val="0"/>
                        </a:spcAft>
                      </a:pPr>
                      <a:r>
                        <a:rPr lang="zh-CN" sz="1200" kern="100" dirty="0" smtClean="0">
                          <a:effectLst/>
                        </a:rPr>
                        <a:t>地区</a:t>
                      </a:r>
                      <a:endParaRPr lang="zh-CN" sz="1200" kern="100" dirty="0">
                        <a:effectLst/>
                        <a:latin typeface="Times New Roman"/>
                        <a:ea typeface="宋体"/>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spcAft>
                          <a:spcPts val="0"/>
                        </a:spcAft>
                      </a:pPr>
                      <a:r>
                        <a:rPr lang="zh-CN" sz="1200" kern="100" dirty="0" smtClean="0">
                          <a:effectLst/>
                        </a:rPr>
                        <a:t>三叠纪</a:t>
                      </a:r>
                      <a:r>
                        <a:rPr lang="zh-CN" altLang="en-US" sz="1200" kern="100" dirty="0" smtClean="0">
                          <a:effectLst/>
                        </a:rPr>
                        <a:t>之前</a:t>
                      </a:r>
                      <a:endParaRPr lang="zh-CN" sz="1200" kern="100" dirty="0">
                        <a:effectLst/>
                        <a:latin typeface="Times New Roman"/>
                        <a:ea typeface="宋体"/>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spcAft>
                          <a:spcPts val="0"/>
                        </a:spcAft>
                      </a:pPr>
                      <a:r>
                        <a:rPr lang="zh-CN" sz="1200" kern="100" dirty="0">
                          <a:effectLst/>
                        </a:rPr>
                        <a:t>晚三叠</a:t>
                      </a:r>
                      <a:r>
                        <a:rPr lang="en-US" sz="1200" kern="100" dirty="0">
                          <a:effectLst/>
                        </a:rPr>
                        <a:t>-</a:t>
                      </a:r>
                      <a:r>
                        <a:rPr lang="zh-CN" sz="1200" kern="100" dirty="0">
                          <a:effectLst/>
                        </a:rPr>
                        <a:t>早侏罗世</a:t>
                      </a:r>
                      <a:endParaRPr lang="zh-CN" sz="1200" kern="100" dirty="0">
                        <a:effectLst/>
                        <a:latin typeface="Times New Roman"/>
                        <a:ea typeface="宋体"/>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spcAft>
                          <a:spcPts val="0"/>
                        </a:spcAft>
                      </a:pPr>
                      <a:r>
                        <a:rPr lang="zh-CN" sz="1200" kern="100" dirty="0">
                          <a:effectLst/>
                        </a:rPr>
                        <a:t>晚侏罗</a:t>
                      </a:r>
                      <a:r>
                        <a:rPr lang="en-US" sz="1200" kern="100" dirty="0">
                          <a:effectLst/>
                        </a:rPr>
                        <a:t>-</a:t>
                      </a:r>
                      <a:r>
                        <a:rPr lang="zh-CN" sz="1200" kern="100" dirty="0">
                          <a:effectLst/>
                        </a:rPr>
                        <a:t>早白垩世</a:t>
                      </a:r>
                      <a:endParaRPr lang="zh-CN" sz="1200" kern="100" dirty="0">
                        <a:effectLst/>
                        <a:latin typeface="Times New Roman"/>
                        <a:ea typeface="宋体"/>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spcAft>
                          <a:spcPts val="0"/>
                        </a:spcAft>
                      </a:pPr>
                      <a:r>
                        <a:rPr lang="zh-CN" sz="1200" kern="100" dirty="0">
                          <a:effectLst/>
                        </a:rPr>
                        <a:t>晚</a:t>
                      </a:r>
                      <a:r>
                        <a:rPr lang="zh-CN" sz="1200" kern="100" dirty="0" smtClean="0">
                          <a:effectLst/>
                        </a:rPr>
                        <a:t>白垩</a:t>
                      </a:r>
                      <a:r>
                        <a:rPr lang="en-US" altLang="zh-CN" sz="1200" kern="100" dirty="0" smtClean="0">
                          <a:effectLst/>
                        </a:rPr>
                        <a:t>-</a:t>
                      </a:r>
                      <a:r>
                        <a:rPr lang="zh-CN" altLang="en-US" sz="1200" kern="100" dirty="0" smtClean="0">
                          <a:effectLst/>
                        </a:rPr>
                        <a:t>中新世</a:t>
                      </a:r>
                      <a:endParaRPr lang="zh-CN" sz="1200" kern="100" dirty="0">
                        <a:effectLst/>
                        <a:latin typeface="Times New Roman"/>
                        <a:ea typeface="宋体"/>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spcAft>
                          <a:spcPts val="0"/>
                        </a:spcAft>
                      </a:pPr>
                      <a:r>
                        <a:rPr lang="zh-CN" altLang="en-US" sz="1200" kern="100" dirty="0" smtClean="0">
                          <a:effectLst/>
                          <a:latin typeface="Times New Roman"/>
                          <a:ea typeface="宋体"/>
                        </a:rPr>
                        <a:t>中新世以来</a:t>
                      </a:r>
                      <a:endParaRPr lang="zh-CN" sz="1200" kern="100" dirty="0">
                        <a:effectLst/>
                        <a:latin typeface="Times New Roman"/>
                        <a:ea typeface="宋体"/>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2315">
                <a:tc>
                  <a:txBody>
                    <a:bodyPr/>
                    <a:lstStyle/>
                    <a:p>
                      <a:pPr algn="ctr">
                        <a:lnSpc>
                          <a:spcPts val="1600"/>
                        </a:lnSpc>
                        <a:spcAft>
                          <a:spcPts val="0"/>
                        </a:spcAft>
                      </a:pPr>
                      <a:r>
                        <a:rPr lang="zh-CN" sz="1200" kern="100" dirty="0" smtClean="0">
                          <a:effectLst/>
                        </a:rPr>
                        <a:t>西</a:t>
                      </a:r>
                      <a:r>
                        <a:rPr lang="zh-CN" altLang="en-US" sz="1200" kern="100" dirty="0" smtClean="0">
                          <a:effectLst/>
                        </a:rPr>
                        <a:t>部</a:t>
                      </a:r>
                      <a:endParaRPr lang="zh-CN" sz="1200" kern="100" dirty="0">
                        <a:effectLst/>
                        <a:latin typeface="Times New Roman"/>
                        <a:ea typeface="宋体"/>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ts val="1600"/>
                        </a:lnSpc>
                        <a:spcAft>
                          <a:spcPts val="0"/>
                        </a:spcAft>
                      </a:pPr>
                      <a:r>
                        <a:rPr lang="zh-CN" sz="1200" kern="100" dirty="0">
                          <a:effectLst/>
                        </a:rPr>
                        <a:t>深成变质作用</a:t>
                      </a:r>
                      <a:endParaRPr lang="zh-CN" sz="1200" kern="100" dirty="0">
                        <a:effectLst/>
                        <a:latin typeface="Times New Roman"/>
                        <a:ea typeface="宋体"/>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ts val="1600"/>
                        </a:lnSpc>
                        <a:spcAft>
                          <a:spcPts val="0"/>
                        </a:spcAft>
                      </a:pPr>
                      <a:r>
                        <a:rPr lang="zh-CN" sz="1200" kern="100" dirty="0">
                          <a:solidFill>
                            <a:schemeClr val="tx1"/>
                          </a:solidFill>
                          <a:effectLst/>
                        </a:rPr>
                        <a:t>深成变质作用</a:t>
                      </a:r>
                      <a:endParaRPr lang="zh-CN" sz="1200" kern="100" dirty="0">
                        <a:solidFill>
                          <a:schemeClr val="tx1"/>
                        </a:solidFill>
                        <a:effectLst/>
                        <a:latin typeface="Times New Roman"/>
                        <a:ea typeface="宋体"/>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ts val="1600"/>
                        </a:lnSpc>
                        <a:spcAft>
                          <a:spcPts val="0"/>
                        </a:spcAft>
                      </a:pPr>
                      <a:r>
                        <a:rPr lang="zh-CN" altLang="en-US" sz="1200" kern="100" dirty="0" smtClean="0">
                          <a:solidFill>
                            <a:schemeClr val="tx1"/>
                          </a:solidFill>
                          <a:effectLst/>
                        </a:rPr>
                        <a:t>异常</a:t>
                      </a:r>
                      <a:r>
                        <a:rPr lang="zh-CN" sz="1200" kern="100" dirty="0" smtClean="0">
                          <a:solidFill>
                            <a:schemeClr val="tx1"/>
                          </a:solidFill>
                          <a:effectLst/>
                        </a:rPr>
                        <a:t>热</a:t>
                      </a:r>
                      <a:r>
                        <a:rPr lang="zh-CN" altLang="en-US" sz="1200" kern="100" dirty="0" smtClean="0">
                          <a:solidFill>
                            <a:schemeClr val="tx1"/>
                          </a:solidFill>
                          <a:effectLst/>
                        </a:rPr>
                        <a:t>变质作用</a:t>
                      </a:r>
                      <a:endParaRPr lang="zh-CN" sz="1200" kern="100" dirty="0">
                        <a:solidFill>
                          <a:schemeClr val="tx1"/>
                        </a:solidFill>
                        <a:effectLst/>
                        <a:latin typeface="Times New Roman"/>
                        <a:ea typeface="宋体"/>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ts val="1600"/>
                        </a:lnSpc>
                        <a:spcAft>
                          <a:spcPts val="0"/>
                        </a:spcAft>
                      </a:pPr>
                      <a:r>
                        <a:rPr lang="zh-CN" sz="1200" kern="100" dirty="0">
                          <a:effectLst/>
                        </a:rPr>
                        <a:t>热变质作用</a:t>
                      </a:r>
                      <a:r>
                        <a:rPr lang="zh-CN" sz="1200" kern="100" dirty="0" smtClean="0">
                          <a:effectLst/>
                        </a:rPr>
                        <a:t>停止</a:t>
                      </a:r>
                      <a:r>
                        <a:rPr lang="zh-CN" altLang="en-US" sz="1200" kern="100" dirty="0" smtClean="0">
                          <a:effectLst/>
                        </a:rPr>
                        <a:t>，地层持续抬升</a:t>
                      </a:r>
                      <a:endParaRPr lang="zh-CN" sz="1200" kern="100" dirty="0">
                        <a:effectLst/>
                        <a:latin typeface="Times New Roman"/>
                        <a:ea typeface="宋体"/>
                      </a:endParaRPr>
                    </a:p>
                  </a:txBody>
                  <a:tcPr marL="68580" marR="68580" marT="0" marB="0" anchor="ctr">
                    <a:lnT w="12700" cap="flat" cmpd="sng" algn="ctr">
                      <a:solidFill>
                        <a:schemeClr val="tx1"/>
                      </a:solidFill>
                      <a:prstDash val="solid"/>
                      <a:round/>
                      <a:headEnd type="none" w="med" len="med"/>
                      <a:tailEnd type="none" w="med" len="med"/>
                    </a:lnT>
                  </a:tcPr>
                </a:tc>
                <a:tc rowSpan="2">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zh-CN" altLang="en-US" sz="1200" kern="100" dirty="0" smtClean="0">
                          <a:effectLst/>
                          <a:latin typeface="Times New Roman"/>
                          <a:ea typeface="+mn-ea"/>
                        </a:rPr>
                        <a:t>地层加速抬升</a:t>
                      </a:r>
                      <a:endParaRPr lang="zh-CN" altLang="zh-CN" sz="1200" kern="100" dirty="0" smtClean="0">
                        <a:effectLst/>
                        <a:latin typeface="Times New Roman"/>
                        <a:ea typeface="+mn-ea"/>
                      </a:endParaRPr>
                    </a:p>
                    <a:p>
                      <a:pPr algn="ctr">
                        <a:lnSpc>
                          <a:spcPts val="1600"/>
                        </a:lnSpc>
                        <a:spcAft>
                          <a:spcPts val="0"/>
                        </a:spcAft>
                      </a:pPr>
                      <a:endParaRPr lang="zh-CN" sz="1200" kern="100" dirty="0">
                        <a:effectLst/>
                        <a:latin typeface="Times New Roman"/>
                        <a:ea typeface="宋体"/>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1741">
                <a:tc>
                  <a:txBody>
                    <a:bodyPr/>
                    <a:lstStyle/>
                    <a:p>
                      <a:pPr algn="ctr">
                        <a:lnSpc>
                          <a:spcPts val="1600"/>
                        </a:lnSpc>
                        <a:spcAft>
                          <a:spcPts val="0"/>
                        </a:spcAft>
                      </a:pPr>
                      <a:r>
                        <a:rPr lang="zh-CN" sz="1200" kern="100" dirty="0" smtClean="0">
                          <a:effectLst/>
                        </a:rPr>
                        <a:t>东</a:t>
                      </a:r>
                      <a:r>
                        <a:rPr lang="zh-CN" altLang="en-US" sz="1200" kern="100" dirty="0" smtClean="0">
                          <a:effectLst/>
                        </a:rPr>
                        <a:t>部</a:t>
                      </a:r>
                      <a:endParaRPr lang="zh-CN" sz="1200" kern="100" dirty="0">
                        <a:effectLst/>
                        <a:latin typeface="Times New Roman"/>
                        <a:ea typeface="宋体"/>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ts val="1600"/>
                        </a:lnSpc>
                        <a:spcAft>
                          <a:spcPts val="0"/>
                        </a:spcAft>
                      </a:pPr>
                      <a:r>
                        <a:rPr lang="zh-CN" sz="1200" kern="100" dirty="0">
                          <a:effectLst/>
                        </a:rPr>
                        <a:t>深成变质作用</a:t>
                      </a:r>
                      <a:endParaRPr lang="zh-CN" sz="1200" kern="100" dirty="0">
                        <a:effectLst/>
                        <a:latin typeface="Times New Roman"/>
                        <a:ea typeface="宋体"/>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ts val="1600"/>
                        </a:lnSpc>
                        <a:spcAft>
                          <a:spcPts val="0"/>
                        </a:spcAft>
                      </a:pPr>
                      <a:r>
                        <a:rPr lang="zh-CN" sz="1200" kern="100" dirty="0">
                          <a:effectLst/>
                        </a:rPr>
                        <a:t>异常热变质作用</a:t>
                      </a:r>
                      <a:endParaRPr lang="zh-CN" sz="1200" kern="100" dirty="0">
                        <a:effectLst/>
                        <a:latin typeface="Times New Roman"/>
                        <a:ea typeface="宋体"/>
                      </a:endParaRPr>
                    </a:p>
                  </a:txBody>
                  <a:tcPr marL="68580" marR="68580" marT="0" marB="0" anchor="ctr">
                    <a:lnB w="12700" cap="flat" cmpd="sng" algn="ctr">
                      <a:solidFill>
                        <a:schemeClr val="tx1"/>
                      </a:solidFill>
                      <a:prstDash val="solid"/>
                      <a:round/>
                      <a:headEnd type="none" w="med" len="med"/>
                      <a:tailEnd type="none" w="med" len="med"/>
                    </a:lnB>
                  </a:tcPr>
                </a:tc>
                <a:tc gridSpan="2">
                  <a:txBody>
                    <a:bodyPr/>
                    <a:lstStyle/>
                    <a:p>
                      <a:pPr algn="ctr">
                        <a:lnSpc>
                          <a:spcPts val="1600"/>
                        </a:lnSpc>
                        <a:spcAft>
                          <a:spcPts val="0"/>
                        </a:spcAft>
                      </a:pPr>
                      <a:r>
                        <a:rPr lang="zh-CN" sz="1200" kern="100" dirty="0">
                          <a:effectLst/>
                        </a:rPr>
                        <a:t>热变质作用停止</a:t>
                      </a:r>
                      <a:endParaRPr lang="zh-CN" sz="1200" kern="100" dirty="0">
                        <a:effectLst/>
                        <a:latin typeface="Times New Roman"/>
                        <a:ea typeface="宋体"/>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endParaRPr lang="zh-CN" altLang="en-US"/>
                    </a:p>
                  </a:txBody>
                  <a:tcPr/>
                </a:tc>
                <a:tc vMerge="1">
                  <a:txBody>
                    <a:bodyPr/>
                    <a:lstStyle/>
                    <a:p>
                      <a:pPr algn="ctr">
                        <a:lnSpc>
                          <a:spcPts val="1600"/>
                        </a:lnSpc>
                        <a:spcAft>
                          <a:spcPts val="0"/>
                        </a:spcAft>
                      </a:pPr>
                      <a:endParaRPr lang="zh-CN" sz="1200" kern="100" dirty="0">
                        <a:effectLst/>
                        <a:latin typeface="Times New Roman"/>
                        <a:ea typeface="宋体"/>
                      </a:endParaRPr>
                    </a:p>
                  </a:txBody>
                  <a:tcPr marL="68580" marR="68580" marT="0" marB="0" anchor="ctr">
                    <a:lnB w="12700" cap="flat" cmpd="sng" algn="ctr">
                      <a:solidFill>
                        <a:schemeClr val="tx1"/>
                      </a:solidFill>
                      <a:prstDash val="solid"/>
                      <a:round/>
                      <a:headEnd type="none" w="med" len="med"/>
                      <a:tailEnd type="none" w="med" len="med"/>
                    </a:lnB>
                  </a:tcPr>
                </a:tc>
              </a:tr>
            </a:tbl>
          </a:graphicData>
        </a:graphic>
      </p:graphicFrame>
      <p:cxnSp>
        <p:nvCxnSpPr>
          <p:cNvPr id="13" name="直接连接符 12"/>
          <p:cNvCxnSpPr/>
          <p:nvPr/>
        </p:nvCxnSpPr>
        <p:spPr>
          <a:xfrm>
            <a:off x="484188" y="1628800"/>
            <a:ext cx="637332"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555776" y="2492896"/>
            <a:ext cx="864096" cy="5032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19672" y="3068960"/>
            <a:ext cx="1008112" cy="43204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617792" y="4367426"/>
            <a:ext cx="4307811" cy="861774"/>
          </a:xfrm>
          <a:prstGeom prst="rect">
            <a:avLst/>
          </a:prstGeom>
          <a:noFill/>
        </p:spPr>
        <p:txBody>
          <a:bodyPr wrap="square" rtlCol="0">
            <a:spAutoFit/>
          </a:bodyPr>
          <a:lstStyle/>
          <a:p>
            <a:pPr>
              <a:lnSpc>
                <a:spcPts val="2000"/>
              </a:lnSpc>
            </a:pPr>
            <a:r>
              <a:rPr lang="en-US" altLang="zh-CN" sz="1400" dirty="0" smtClean="0">
                <a:latin typeface="+mj-ea"/>
                <a:ea typeface="+mj-ea"/>
              </a:rPr>
              <a:t>2</a:t>
            </a:r>
            <a:r>
              <a:rPr lang="zh-CN" altLang="en-US" sz="1400" dirty="0" smtClean="0">
                <a:latin typeface="+mj-ea"/>
                <a:ea typeface="+mj-ea"/>
              </a:rPr>
              <a:t>、西区在晚侏罗</a:t>
            </a:r>
            <a:r>
              <a:rPr lang="en-US" altLang="zh-CN" sz="1400" dirty="0" smtClean="0">
                <a:latin typeface="+mj-ea"/>
                <a:ea typeface="+mj-ea"/>
              </a:rPr>
              <a:t>-</a:t>
            </a:r>
            <a:r>
              <a:rPr lang="zh-CN" altLang="en-US" sz="1400" dirty="0" smtClean="0">
                <a:latin typeface="+mj-ea"/>
                <a:ea typeface="+mj-ea"/>
              </a:rPr>
              <a:t>早白垩世生气量达到最大值，镜质组反射率最大</a:t>
            </a:r>
            <a:endParaRPr lang="en-US" altLang="zh-CN" sz="1400" dirty="0" smtClean="0">
              <a:latin typeface="+mj-ea"/>
              <a:ea typeface="+mj-ea"/>
            </a:endParaRPr>
          </a:p>
          <a:p>
            <a:pPr>
              <a:lnSpc>
                <a:spcPts val="2000"/>
              </a:lnSpc>
            </a:pPr>
            <a:endParaRPr lang="en-US" altLang="zh-CN" sz="1400" dirty="0" smtClean="0">
              <a:latin typeface="黑体" pitchFamily="49" charset="-122"/>
              <a:ea typeface="黑体" pitchFamily="49" charset="-122"/>
            </a:endParaRPr>
          </a:p>
        </p:txBody>
      </p:sp>
      <p:sp>
        <p:nvSpPr>
          <p:cNvPr id="21" name="TextBox 20"/>
          <p:cNvSpPr txBox="1"/>
          <p:nvPr/>
        </p:nvSpPr>
        <p:spPr>
          <a:xfrm>
            <a:off x="611560" y="3645024"/>
            <a:ext cx="4323389" cy="882293"/>
          </a:xfrm>
          <a:prstGeom prst="rect">
            <a:avLst/>
          </a:prstGeom>
          <a:noFill/>
        </p:spPr>
        <p:txBody>
          <a:bodyPr wrap="square" rtlCol="0">
            <a:spAutoFit/>
          </a:bodyPr>
          <a:lstStyle/>
          <a:p>
            <a:pPr>
              <a:lnSpc>
                <a:spcPts val="2000"/>
              </a:lnSpc>
            </a:pPr>
            <a:r>
              <a:rPr lang="en-US" altLang="zh-CN" sz="1400" dirty="0" smtClean="0">
                <a:latin typeface="+mn-ea"/>
              </a:rPr>
              <a:t>1</a:t>
            </a:r>
            <a:r>
              <a:rPr lang="zh-CN" altLang="en-US" sz="1400" dirty="0" smtClean="0">
                <a:latin typeface="+mn-ea"/>
              </a:rPr>
              <a:t>、</a:t>
            </a:r>
            <a:r>
              <a:rPr lang="zh-CN" altLang="en-US" sz="1400" dirty="0">
                <a:latin typeface="+mn-ea"/>
              </a:rPr>
              <a:t>东区在晚三叠</a:t>
            </a:r>
            <a:r>
              <a:rPr lang="en-US" altLang="zh-CN" sz="1400" dirty="0">
                <a:latin typeface="+mn-ea"/>
              </a:rPr>
              <a:t>-</a:t>
            </a:r>
            <a:r>
              <a:rPr lang="zh-CN" altLang="en-US" sz="1400" dirty="0">
                <a:latin typeface="+mn-ea"/>
              </a:rPr>
              <a:t>早侏罗世生气量达到最大值，镜质组反射率最大</a:t>
            </a:r>
          </a:p>
          <a:p>
            <a:endParaRPr lang="zh-CN" altLang="en-US" dirty="0"/>
          </a:p>
        </p:txBody>
      </p:sp>
      <p:sp>
        <p:nvSpPr>
          <p:cNvPr id="4" name="矩形 3"/>
          <p:cNvSpPr/>
          <p:nvPr/>
        </p:nvSpPr>
        <p:spPr>
          <a:xfrm>
            <a:off x="607547" y="5118031"/>
            <a:ext cx="4318055" cy="861774"/>
          </a:xfrm>
          <a:prstGeom prst="rect">
            <a:avLst/>
          </a:prstGeom>
        </p:spPr>
        <p:txBody>
          <a:bodyPr wrap="square">
            <a:spAutoFit/>
          </a:bodyPr>
          <a:lstStyle/>
          <a:p>
            <a:pPr>
              <a:lnSpc>
                <a:spcPts val="2000"/>
              </a:lnSpc>
            </a:pPr>
            <a:r>
              <a:rPr lang="en-US" altLang="zh-CN" sz="1400" dirty="0" smtClean="0"/>
              <a:t>3</a:t>
            </a:r>
            <a:r>
              <a:rPr lang="zh-CN" altLang="en-US" sz="1400" dirty="0" smtClean="0"/>
              <a:t>、地层由快速抬升变为中新世以来的加速</a:t>
            </a:r>
            <a:r>
              <a:rPr lang="zh-CN" altLang="en-US" sz="1400" dirty="0"/>
              <a:t>抬升</a:t>
            </a:r>
            <a:r>
              <a:rPr lang="zh-CN" altLang="en-US" sz="1400" dirty="0" smtClean="0"/>
              <a:t>，因此中新世至今的构造抬升是现今煤层气保存的重要因素</a:t>
            </a:r>
            <a:endParaRPr lang="zh-CN" altLang="en-US" sz="1400" dirty="0"/>
          </a:p>
        </p:txBody>
      </p:sp>
      <p:sp>
        <p:nvSpPr>
          <p:cNvPr id="16" name="矩形 15"/>
          <p:cNvSpPr/>
          <p:nvPr/>
        </p:nvSpPr>
        <p:spPr>
          <a:xfrm>
            <a:off x="4572000" y="2646065"/>
            <a:ext cx="936104" cy="43204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75269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2647652"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汇报提纲</a:t>
            </a:r>
            <a:endParaRPr lang="en-US" altLang="zh-CN" sz="3900" dirty="0" smtClean="0">
              <a:solidFill>
                <a:schemeClr val="bg1"/>
              </a:solidFill>
              <a:latin typeface="黑体" pitchFamily="49" charset="-122"/>
              <a:ea typeface="黑体" pitchFamily="49" charset="-122"/>
            </a:endParaRPr>
          </a:p>
        </p:txBody>
      </p:sp>
      <p:grpSp>
        <p:nvGrpSpPr>
          <p:cNvPr id="13" name="组合 12"/>
          <p:cNvGrpSpPr/>
          <p:nvPr/>
        </p:nvGrpSpPr>
        <p:grpSpPr>
          <a:xfrm>
            <a:off x="1616224" y="1592358"/>
            <a:ext cx="360040" cy="461665"/>
            <a:chOff x="1156650" y="2636912"/>
            <a:chExt cx="360040" cy="461665"/>
          </a:xfrm>
        </p:grpSpPr>
        <p:sp>
          <p:nvSpPr>
            <p:cNvPr id="11" name="圆角矩形 1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1</a:t>
              </a:r>
              <a:endParaRPr lang="zh-CN" altLang="en-US" sz="2400" dirty="0">
                <a:solidFill>
                  <a:schemeClr val="bg1"/>
                </a:solidFill>
                <a:latin typeface="Times New Roman" pitchFamily="18" charset="0"/>
                <a:cs typeface="Times New Roman" pitchFamily="18" charset="0"/>
              </a:endParaRPr>
            </a:p>
          </p:txBody>
        </p:sp>
      </p:grpSp>
      <p:grpSp>
        <p:nvGrpSpPr>
          <p:cNvPr id="14" name="组合 13"/>
          <p:cNvGrpSpPr/>
          <p:nvPr/>
        </p:nvGrpSpPr>
        <p:grpSpPr>
          <a:xfrm>
            <a:off x="1616224" y="2391271"/>
            <a:ext cx="360040" cy="461665"/>
            <a:chOff x="1156650" y="2636912"/>
            <a:chExt cx="360040" cy="461665"/>
          </a:xfrm>
        </p:grpSpPr>
        <p:sp>
          <p:nvSpPr>
            <p:cNvPr id="15" name="圆角矩形 14"/>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2</a:t>
              </a:r>
              <a:endParaRPr lang="zh-CN" altLang="en-US" sz="2400" dirty="0">
                <a:solidFill>
                  <a:schemeClr val="bg1"/>
                </a:solidFill>
                <a:latin typeface="Times New Roman" pitchFamily="18" charset="0"/>
                <a:cs typeface="Times New Roman" pitchFamily="18" charset="0"/>
              </a:endParaRPr>
            </a:p>
          </p:txBody>
        </p:sp>
      </p:grpSp>
      <p:grpSp>
        <p:nvGrpSpPr>
          <p:cNvPr id="17" name="组合 16"/>
          <p:cNvGrpSpPr/>
          <p:nvPr/>
        </p:nvGrpSpPr>
        <p:grpSpPr>
          <a:xfrm>
            <a:off x="1616224" y="3111351"/>
            <a:ext cx="360040" cy="461665"/>
            <a:chOff x="1156650" y="2636912"/>
            <a:chExt cx="360040" cy="461665"/>
          </a:xfrm>
        </p:grpSpPr>
        <p:sp>
          <p:nvSpPr>
            <p:cNvPr id="18" name="圆角矩形 1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3</a:t>
              </a:r>
              <a:endParaRPr lang="zh-CN" altLang="en-US" sz="2400" dirty="0">
                <a:solidFill>
                  <a:schemeClr val="bg1"/>
                </a:solidFill>
                <a:latin typeface="Times New Roman" pitchFamily="18" charset="0"/>
                <a:cs typeface="Times New Roman" pitchFamily="18" charset="0"/>
              </a:endParaRPr>
            </a:p>
          </p:txBody>
        </p:sp>
      </p:grpSp>
      <p:grpSp>
        <p:nvGrpSpPr>
          <p:cNvPr id="20" name="组合 19"/>
          <p:cNvGrpSpPr/>
          <p:nvPr/>
        </p:nvGrpSpPr>
        <p:grpSpPr>
          <a:xfrm>
            <a:off x="1616224" y="3789040"/>
            <a:ext cx="360040" cy="461665"/>
            <a:chOff x="1156650" y="2636912"/>
            <a:chExt cx="360040" cy="461665"/>
          </a:xfrm>
        </p:grpSpPr>
        <p:sp>
          <p:nvSpPr>
            <p:cNvPr id="21" name="圆角矩形 2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4</a:t>
              </a:r>
              <a:endParaRPr lang="zh-CN" altLang="en-US" sz="2400" dirty="0">
                <a:solidFill>
                  <a:schemeClr val="bg1"/>
                </a:solidFill>
                <a:latin typeface="Times New Roman" pitchFamily="18" charset="0"/>
                <a:cs typeface="Times New Roman" pitchFamily="18" charset="0"/>
              </a:endParaRPr>
            </a:p>
          </p:txBody>
        </p:sp>
      </p:grpSp>
      <p:sp>
        <p:nvSpPr>
          <p:cNvPr id="23" name="TextBox 22"/>
          <p:cNvSpPr txBox="1"/>
          <p:nvPr/>
        </p:nvSpPr>
        <p:spPr>
          <a:xfrm>
            <a:off x="2339752" y="1660738"/>
            <a:ext cx="2379712"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研究目的与内容</a:t>
            </a:r>
            <a:endParaRPr lang="zh-CN" altLang="en-US" sz="2000" dirty="0">
              <a:latin typeface="黑体" pitchFamily="49" charset="-122"/>
              <a:ea typeface="黑体" pitchFamily="49" charset="-122"/>
            </a:endParaRPr>
          </a:p>
        </p:txBody>
      </p:sp>
      <p:sp>
        <p:nvSpPr>
          <p:cNvPr id="25" name="TextBox 24"/>
          <p:cNvSpPr txBox="1"/>
          <p:nvPr/>
        </p:nvSpPr>
        <p:spPr>
          <a:xfrm>
            <a:off x="2339752" y="2420888"/>
            <a:ext cx="331236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地质概况与样品采集</a:t>
            </a:r>
            <a:endParaRPr lang="zh-CN" altLang="en-US" sz="2000" dirty="0">
              <a:latin typeface="黑体" pitchFamily="49" charset="-122"/>
              <a:ea typeface="黑体" pitchFamily="49" charset="-122"/>
            </a:endParaRPr>
          </a:p>
        </p:txBody>
      </p:sp>
      <p:sp>
        <p:nvSpPr>
          <p:cNvPr id="26" name="TextBox 25"/>
          <p:cNvSpPr txBox="1"/>
          <p:nvPr/>
        </p:nvSpPr>
        <p:spPr>
          <a:xfrm>
            <a:off x="2339752" y="3861048"/>
            <a:ext cx="439248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a:t>
            </a:r>
            <a:r>
              <a:rPr lang="zh-CN" altLang="en-US" sz="2000" dirty="0">
                <a:latin typeface="黑体" pitchFamily="49" charset="-122"/>
                <a:ea typeface="黑体" pitchFamily="49" charset="-122"/>
              </a:rPr>
              <a:t>西山煤田隆</a:t>
            </a:r>
            <a:r>
              <a:rPr lang="zh-CN" altLang="en-US" sz="2000" dirty="0" smtClean="0">
                <a:latin typeface="黑体" pitchFamily="49" charset="-122"/>
                <a:ea typeface="黑体" pitchFamily="49" charset="-122"/>
              </a:rPr>
              <a:t>升剥蚀史</a:t>
            </a:r>
            <a:endParaRPr lang="zh-CN" altLang="en-US" sz="2000" dirty="0">
              <a:latin typeface="黑体" pitchFamily="49" charset="-122"/>
              <a:ea typeface="黑体" pitchFamily="49" charset="-122"/>
            </a:endParaRPr>
          </a:p>
        </p:txBody>
      </p:sp>
      <p:grpSp>
        <p:nvGrpSpPr>
          <p:cNvPr id="27" name="组合 26"/>
          <p:cNvGrpSpPr/>
          <p:nvPr/>
        </p:nvGrpSpPr>
        <p:grpSpPr>
          <a:xfrm>
            <a:off x="1616224" y="4479503"/>
            <a:ext cx="360040" cy="461665"/>
            <a:chOff x="1156650" y="2636912"/>
            <a:chExt cx="360040" cy="461665"/>
          </a:xfrm>
        </p:grpSpPr>
        <p:sp>
          <p:nvSpPr>
            <p:cNvPr id="28" name="圆角矩形 2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5</a:t>
              </a:r>
              <a:endParaRPr lang="zh-CN" altLang="en-US" sz="2400" dirty="0">
                <a:solidFill>
                  <a:schemeClr val="bg1"/>
                </a:solidFill>
                <a:latin typeface="Times New Roman" pitchFamily="18" charset="0"/>
                <a:cs typeface="Times New Roman" pitchFamily="18" charset="0"/>
              </a:endParaRPr>
            </a:p>
          </p:txBody>
        </p:sp>
      </p:grpSp>
      <p:sp>
        <p:nvSpPr>
          <p:cNvPr id="30" name="TextBox 29"/>
          <p:cNvSpPr txBox="1"/>
          <p:nvPr/>
        </p:nvSpPr>
        <p:spPr>
          <a:xfrm>
            <a:off x="2339752" y="5261138"/>
            <a:ext cx="2880320"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结论与展望</a:t>
            </a:r>
            <a:endParaRPr lang="zh-CN" altLang="en-US" sz="2000" dirty="0">
              <a:latin typeface="黑体" pitchFamily="49" charset="-122"/>
              <a:ea typeface="黑体" pitchFamily="49" charset="-122"/>
            </a:endParaRPr>
          </a:p>
        </p:txBody>
      </p:sp>
      <p:sp>
        <p:nvSpPr>
          <p:cNvPr id="32" name="五边形 31"/>
          <p:cNvSpPr/>
          <p:nvPr/>
        </p:nvSpPr>
        <p:spPr>
          <a:xfrm>
            <a:off x="1026890" y="5366501"/>
            <a:ext cx="432048" cy="222739"/>
          </a:xfrm>
          <a:prstGeom prst="homePlat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339752" y="3172906"/>
            <a:ext cx="2010866"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热史模拟</a:t>
            </a:r>
            <a:endParaRPr lang="zh-CN" altLang="en-US" sz="2000" dirty="0">
              <a:latin typeface="黑体" pitchFamily="49" charset="-122"/>
              <a:ea typeface="黑体" pitchFamily="49" charset="-122"/>
            </a:endParaRPr>
          </a:p>
        </p:txBody>
      </p:sp>
      <p:sp>
        <p:nvSpPr>
          <p:cNvPr id="31" name="TextBox 30"/>
          <p:cNvSpPr txBox="1"/>
          <p:nvPr/>
        </p:nvSpPr>
        <p:spPr>
          <a:xfrm>
            <a:off x="2339752" y="4509120"/>
            <a:ext cx="4536504"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太原史西山煤田煤层气关键时期确定</a:t>
            </a:r>
            <a:endParaRPr lang="zh-CN" altLang="en-US" sz="2000" dirty="0">
              <a:latin typeface="黑体" pitchFamily="49" charset="-122"/>
              <a:ea typeface="黑体" pitchFamily="49" charset="-122"/>
            </a:endParaRPr>
          </a:p>
        </p:txBody>
      </p:sp>
      <p:grpSp>
        <p:nvGrpSpPr>
          <p:cNvPr id="37" name="组合 36"/>
          <p:cNvGrpSpPr/>
          <p:nvPr/>
        </p:nvGrpSpPr>
        <p:grpSpPr>
          <a:xfrm>
            <a:off x="1616224" y="5199583"/>
            <a:ext cx="360040" cy="461665"/>
            <a:chOff x="1156650" y="2636912"/>
            <a:chExt cx="360040" cy="461665"/>
          </a:xfrm>
        </p:grpSpPr>
        <p:sp>
          <p:nvSpPr>
            <p:cNvPr id="38" name="圆角矩形 3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6</a:t>
              </a:r>
              <a:endParaRPr lang="zh-CN" altLang="en-US" sz="2400" dirty="0">
                <a:solidFill>
                  <a:schemeClr val="bg1"/>
                </a:solidFill>
                <a:latin typeface="Times New Roman" pitchFamily="18" charset="0"/>
                <a:cs typeface="Times New Roman" pitchFamily="18" charset="0"/>
              </a:endParaRPr>
            </a:p>
          </p:txBody>
        </p:sp>
      </p:grpSp>
    </p:spTree>
    <p:extLst>
      <p:ext uri="{BB962C8B-B14F-4D97-AF65-F5344CB8AC3E}">
        <p14:creationId xmlns:p14="http://schemas.microsoft.com/office/powerpoint/2010/main" xmlns="" val="32759405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4447852" cy="707886"/>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结论与展望</a:t>
            </a:r>
            <a:r>
              <a:rPr lang="en-US" altLang="zh-CN" sz="39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结论</a:t>
            </a:r>
            <a:endParaRPr lang="en-US" altLang="zh-CN" sz="3200" dirty="0" smtClean="0">
              <a:solidFill>
                <a:schemeClr val="bg1"/>
              </a:solidFill>
              <a:latin typeface="黑体" pitchFamily="49" charset="-122"/>
              <a:ea typeface="黑体" pitchFamily="49" charset="-122"/>
            </a:endParaRPr>
          </a:p>
        </p:txBody>
      </p:sp>
      <p:sp>
        <p:nvSpPr>
          <p:cNvPr id="2" name="矩形 1"/>
          <p:cNvSpPr/>
          <p:nvPr/>
        </p:nvSpPr>
        <p:spPr>
          <a:xfrm>
            <a:off x="484187" y="1514589"/>
            <a:ext cx="8175625" cy="4708981"/>
          </a:xfrm>
          <a:prstGeom prst="rect">
            <a:avLst/>
          </a:prstGeom>
        </p:spPr>
        <p:txBody>
          <a:bodyPr wrap="square">
            <a:spAutoFit/>
          </a:bodyPr>
          <a:lstStyle/>
          <a:p>
            <a:pPr>
              <a:lnSpc>
                <a:spcPts val="3000"/>
              </a:lnSpc>
            </a:pPr>
            <a:r>
              <a:rPr lang="zh-CN" altLang="en-US" sz="2000" dirty="0" smtClean="0">
                <a:latin typeface="楷体" pitchFamily="49" charset="-122"/>
                <a:ea typeface="楷体" pitchFamily="49" charset="-122"/>
                <a:cs typeface="Times New Roman" pitchFamily="18" charset="0"/>
              </a:rPr>
              <a:t>（</a:t>
            </a:r>
            <a:r>
              <a:rPr lang="en-US" altLang="zh-CN" sz="2000" dirty="0" smtClean="0">
                <a:latin typeface="楷体" pitchFamily="49" charset="-122"/>
                <a:ea typeface="楷体" pitchFamily="49" charset="-122"/>
                <a:cs typeface="Times New Roman" pitchFamily="18" charset="0"/>
              </a:rPr>
              <a:t>1</a:t>
            </a:r>
            <a:r>
              <a:rPr lang="zh-CN" altLang="en-US" sz="2000" dirty="0">
                <a:latin typeface="楷体" pitchFamily="49" charset="-122"/>
                <a:ea typeface="楷体" pitchFamily="49" charset="-122"/>
                <a:cs typeface="Times New Roman" pitchFamily="18" charset="0"/>
              </a:rPr>
              <a:t>）西山煤田东北部和西南部在中生代以来具有相同的抬升史</a:t>
            </a:r>
            <a:r>
              <a:rPr lang="zh-CN" altLang="en-US" sz="2000" dirty="0" smtClean="0">
                <a:latin typeface="楷体" pitchFamily="49" charset="-122"/>
                <a:ea typeface="楷体" pitchFamily="49" charset="-122"/>
                <a:cs typeface="Times New Roman" pitchFamily="18" charset="0"/>
              </a:rPr>
              <a:t>。西山煤田在早侏</a:t>
            </a:r>
            <a:r>
              <a:rPr lang="zh-CN" altLang="en-US" sz="2000" dirty="0">
                <a:latin typeface="楷体" pitchFamily="49" charset="-122"/>
                <a:ea typeface="楷体" pitchFamily="49" charset="-122"/>
                <a:cs typeface="Times New Roman" pitchFamily="18" charset="0"/>
              </a:rPr>
              <a:t>罗</a:t>
            </a:r>
            <a:r>
              <a:rPr lang="en-US" altLang="zh-CN" sz="2000" dirty="0" smtClean="0">
                <a:latin typeface="楷体" pitchFamily="49" charset="-122"/>
                <a:ea typeface="楷体" pitchFamily="49" charset="-122"/>
                <a:cs typeface="Times New Roman" pitchFamily="18" charset="0"/>
              </a:rPr>
              <a:t>-</a:t>
            </a:r>
            <a:r>
              <a:rPr lang="zh-CN" altLang="en-US" sz="2000" dirty="0" smtClean="0">
                <a:latin typeface="楷体" pitchFamily="49" charset="-122"/>
                <a:ea typeface="楷体" pitchFamily="49" charset="-122"/>
                <a:cs typeface="Times New Roman" pitchFamily="18" charset="0"/>
              </a:rPr>
              <a:t>早白垩</a:t>
            </a:r>
            <a:r>
              <a:rPr lang="zh-CN" altLang="en-US" sz="2000" dirty="0">
                <a:latin typeface="楷体" pitchFamily="49" charset="-122"/>
                <a:ea typeface="楷体" pitchFamily="49" charset="-122"/>
                <a:cs typeface="Times New Roman" pitchFamily="18" charset="0"/>
              </a:rPr>
              <a:t>世发生抬升冷却事件，西北部边缘娄烦</a:t>
            </a:r>
            <a:r>
              <a:rPr lang="zh-CN" altLang="en-US" sz="2000" dirty="0" smtClean="0">
                <a:latin typeface="楷体" pitchFamily="49" charset="-122"/>
                <a:ea typeface="楷体" pitchFamily="49" charset="-122"/>
                <a:cs typeface="Times New Roman" pitchFamily="18" charset="0"/>
              </a:rPr>
              <a:t>在晚白垩</a:t>
            </a:r>
            <a:r>
              <a:rPr lang="zh-CN" altLang="en-US" sz="2000" dirty="0">
                <a:latin typeface="楷体" pitchFamily="49" charset="-122"/>
                <a:ea typeface="楷体" pitchFamily="49" charset="-122"/>
                <a:cs typeface="Times New Roman" pitchFamily="18" charset="0"/>
              </a:rPr>
              <a:t>世</a:t>
            </a:r>
            <a:r>
              <a:rPr lang="en-US" altLang="zh-CN" sz="2000" dirty="0">
                <a:latin typeface="楷体" pitchFamily="49" charset="-122"/>
                <a:ea typeface="楷体" pitchFamily="49" charset="-122"/>
                <a:cs typeface="Times New Roman" pitchFamily="18" charset="0"/>
              </a:rPr>
              <a:t>-</a:t>
            </a:r>
            <a:r>
              <a:rPr lang="zh-CN" altLang="en-US" sz="2000" dirty="0">
                <a:latin typeface="楷体" pitchFamily="49" charset="-122"/>
                <a:ea typeface="楷体" pitchFamily="49" charset="-122"/>
                <a:cs typeface="Times New Roman" pitchFamily="18" charset="0"/>
              </a:rPr>
              <a:t>古新世发生构造热事件</a:t>
            </a:r>
            <a:r>
              <a:rPr lang="zh-CN" altLang="en-US" sz="2000" dirty="0" smtClean="0">
                <a:latin typeface="楷体" pitchFamily="49" charset="-122"/>
                <a:ea typeface="楷体" pitchFamily="49" charset="-122"/>
                <a:cs typeface="Times New Roman" pitchFamily="18" charset="0"/>
              </a:rPr>
              <a:t>。</a:t>
            </a:r>
            <a:endParaRPr lang="en-US" altLang="zh-CN" sz="2000" dirty="0" smtClean="0">
              <a:latin typeface="楷体" pitchFamily="49" charset="-122"/>
              <a:ea typeface="楷体" pitchFamily="49" charset="-122"/>
              <a:cs typeface="Times New Roman" pitchFamily="18" charset="0"/>
            </a:endParaRPr>
          </a:p>
          <a:p>
            <a:pPr>
              <a:lnSpc>
                <a:spcPts val="3000"/>
              </a:lnSpc>
            </a:pPr>
            <a:endParaRPr lang="zh-CN" altLang="en-US" sz="2000" dirty="0">
              <a:latin typeface="楷体" pitchFamily="49" charset="-122"/>
              <a:ea typeface="楷体" pitchFamily="49" charset="-122"/>
              <a:cs typeface="Times New Roman" pitchFamily="18" charset="0"/>
            </a:endParaRPr>
          </a:p>
          <a:p>
            <a:pPr>
              <a:lnSpc>
                <a:spcPts val="3000"/>
              </a:lnSpc>
            </a:pPr>
            <a:r>
              <a:rPr lang="zh-CN" altLang="en-US" sz="2000" dirty="0" smtClean="0">
                <a:latin typeface="楷体" pitchFamily="49" charset="-122"/>
                <a:ea typeface="楷体" pitchFamily="49" charset="-122"/>
                <a:cs typeface="Times New Roman" pitchFamily="18" charset="0"/>
              </a:rPr>
              <a:t>（</a:t>
            </a:r>
            <a:r>
              <a:rPr lang="en-US" altLang="zh-CN" sz="2000" dirty="0" smtClean="0">
                <a:latin typeface="楷体" pitchFamily="49" charset="-122"/>
                <a:ea typeface="楷体" pitchFamily="49" charset="-122"/>
                <a:cs typeface="Times New Roman" pitchFamily="18" charset="0"/>
              </a:rPr>
              <a:t>2</a:t>
            </a:r>
            <a:r>
              <a:rPr lang="zh-CN" altLang="en-US" sz="2000" dirty="0" smtClean="0">
                <a:latin typeface="楷体" pitchFamily="49" charset="-122"/>
                <a:ea typeface="楷体" pitchFamily="49" charset="-122"/>
                <a:cs typeface="Times New Roman" pitchFamily="18" charset="0"/>
              </a:rPr>
              <a:t>）</a:t>
            </a:r>
            <a:r>
              <a:rPr lang="zh-CN" altLang="en-US" sz="2000" dirty="0">
                <a:latin typeface="楷体" pitchFamily="49" charset="-122"/>
                <a:ea typeface="楷体" pitchFamily="49" charset="-122"/>
                <a:cs typeface="Times New Roman" pitchFamily="18" charset="0"/>
              </a:rPr>
              <a:t>西山煤田构造</a:t>
            </a:r>
            <a:r>
              <a:rPr lang="zh-CN" altLang="en-US" sz="2000" dirty="0" smtClean="0">
                <a:latin typeface="楷体" pitchFamily="49" charset="-122"/>
                <a:ea typeface="楷体" pitchFamily="49" charset="-122"/>
                <a:cs typeface="Times New Roman" pitchFamily="18" charset="0"/>
              </a:rPr>
              <a:t>抬升划分为三个阶段：</a:t>
            </a:r>
            <a:r>
              <a:rPr lang="en-US" altLang="zh-CN" sz="2000" dirty="0" smtClean="0">
                <a:latin typeface="Times New Roman" pitchFamily="18" charset="0"/>
                <a:ea typeface="黑体" pitchFamily="49" charset="-122"/>
                <a:cs typeface="Times New Roman" pitchFamily="18" charset="0"/>
              </a:rPr>
              <a:t>126~88Ma</a:t>
            </a:r>
            <a:r>
              <a:rPr lang="zh-CN" altLang="en-US" sz="2000" dirty="0">
                <a:latin typeface="楷体" pitchFamily="49" charset="-122"/>
                <a:ea typeface="楷体" pitchFamily="49" charset="-122"/>
                <a:cs typeface="Times New Roman" pitchFamily="18" charset="0"/>
              </a:rPr>
              <a:t>之前缓慢抬升、</a:t>
            </a:r>
            <a:r>
              <a:rPr lang="en-US" altLang="zh-CN" sz="2000" dirty="0">
                <a:latin typeface="Times New Roman" pitchFamily="18" charset="0"/>
                <a:ea typeface="楷体" pitchFamily="49" charset="-122"/>
                <a:cs typeface="Times New Roman" pitchFamily="18" charset="0"/>
              </a:rPr>
              <a:t>88~21Ma</a:t>
            </a:r>
            <a:r>
              <a:rPr lang="zh-CN" altLang="en-US" sz="2000" dirty="0">
                <a:latin typeface="楷体" pitchFamily="49" charset="-122"/>
                <a:ea typeface="楷体" pitchFamily="49" charset="-122"/>
                <a:cs typeface="Times New Roman" pitchFamily="18" charset="0"/>
              </a:rPr>
              <a:t>快速抬升</a:t>
            </a:r>
            <a:r>
              <a:rPr lang="zh-CN" altLang="en-US" sz="2000" dirty="0">
                <a:latin typeface="Times New Roman" pitchFamily="18" charset="0"/>
                <a:ea typeface="楷体" pitchFamily="49" charset="-122"/>
                <a:cs typeface="Times New Roman" pitchFamily="18" charset="0"/>
              </a:rPr>
              <a:t>（</a:t>
            </a:r>
            <a:r>
              <a:rPr lang="en-US" altLang="zh-CN" sz="2000" dirty="0">
                <a:latin typeface="Times New Roman" pitchFamily="18" charset="0"/>
                <a:ea typeface="楷体" pitchFamily="49" charset="-122"/>
                <a:cs typeface="Times New Roman" pitchFamily="18" charset="0"/>
              </a:rPr>
              <a:t>9.1~30m/Ma</a:t>
            </a:r>
            <a:r>
              <a:rPr lang="zh-CN" altLang="en-US" sz="2000" dirty="0">
                <a:latin typeface="Times New Roman" pitchFamily="18" charset="0"/>
                <a:ea typeface="楷体" pitchFamily="49" charset="-122"/>
                <a:cs typeface="Times New Roman" pitchFamily="18" charset="0"/>
              </a:rPr>
              <a:t>）</a:t>
            </a:r>
            <a:r>
              <a:rPr lang="zh-CN" altLang="en-US" sz="2000" dirty="0">
                <a:latin typeface="楷体" pitchFamily="49" charset="-122"/>
                <a:ea typeface="楷体" pitchFamily="49" charset="-122"/>
                <a:cs typeface="Times New Roman" pitchFamily="18" charset="0"/>
              </a:rPr>
              <a:t>、</a:t>
            </a:r>
            <a:r>
              <a:rPr lang="en-US" altLang="zh-CN" sz="2000" dirty="0">
                <a:latin typeface="Times New Roman" pitchFamily="18" charset="0"/>
                <a:ea typeface="楷体" pitchFamily="49" charset="-122"/>
                <a:cs typeface="Times New Roman" pitchFamily="18" charset="0"/>
              </a:rPr>
              <a:t>21Ma</a:t>
            </a:r>
            <a:r>
              <a:rPr lang="zh-CN" altLang="en-US" sz="2000" dirty="0">
                <a:latin typeface="楷体" pitchFamily="49" charset="-122"/>
                <a:ea typeface="楷体" pitchFamily="49" charset="-122"/>
                <a:cs typeface="Times New Roman" pitchFamily="18" charset="0"/>
              </a:rPr>
              <a:t>至今的加速抬升</a:t>
            </a:r>
            <a:r>
              <a:rPr lang="zh-CN" altLang="en-US" sz="2000" dirty="0">
                <a:latin typeface="Times New Roman" pitchFamily="18" charset="0"/>
                <a:ea typeface="楷体" pitchFamily="49" charset="-122"/>
                <a:cs typeface="Times New Roman" pitchFamily="18" charset="0"/>
              </a:rPr>
              <a:t>（</a:t>
            </a:r>
            <a:r>
              <a:rPr lang="en-US" altLang="zh-CN" sz="2000" dirty="0">
                <a:latin typeface="Times New Roman" pitchFamily="18" charset="0"/>
                <a:ea typeface="楷体" pitchFamily="49" charset="-122"/>
                <a:cs typeface="Times New Roman" pitchFamily="18" charset="0"/>
              </a:rPr>
              <a:t>33~63m/Ma</a:t>
            </a:r>
            <a:r>
              <a:rPr lang="zh-CN" altLang="en-US" sz="2000" dirty="0">
                <a:latin typeface="Times New Roman" pitchFamily="18" charset="0"/>
                <a:ea typeface="楷体" pitchFamily="49" charset="-122"/>
                <a:cs typeface="Times New Roman" pitchFamily="18" charset="0"/>
              </a:rPr>
              <a:t>）</a:t>
            </a:r>
            <a:r>
              <a:rPr lang="zh-CN" altLang="en-US" sz="2000" dirty="0">
                <a:latin typeface="楷体" pitchFamily="49" charset="-122"/>
                <a:ea typeface="楷体" pitchFamily="49" charset="-122"/>
                <a:cs typeface="Times New Roman" pitchFamily="18" charset="0"/>
              </a:rPr>
              <a:t>；西北部边缘娄烦构造</a:t>
            </a:r>
            <a:r>
              <a:rPr lang="zh-CN" altLang="en-US" sz="2000" dirty="0" smtClean="0">
                <a:latin typeface="楷体" pitchFamily="49" charset="-122"/>
                <a:ea typeface="楷体" pitchFamily="49" charset="-122"/>
                <a:cs typeface="Times New Roman" pitchFamily="18" charset="0"/>
              </a:rPr>
              <a:t>抬升划分为三个阶段：</a:t>
            </a:r>
            <a:r>
              <a:rPr lang="en-US" altLang="zh-CN" sz="2000" dirty="0" smtClean="0">
                <a:latin typeface="Times New Roman" pitchFamily="18" charset="0"/>
                <a:ea typeface="楷体" pitchFamily="49" charset="-122"/>
                <a:cs typeface="Times New Roman" pitchFamily="18" charset="0"/>
              </a:rPr>
              <a:t>52~40Ma</a:t>
            </a:r>
            <a:r>
              <a:rPr lang="zh-CN" altLang="en-US" sz="2000" dirty="0">
                <a:latin typeface="楷体" pitchFamily="49" charset="-122"/>
                <a:ea typeface="楷体" pitchFamily="49" charset="-122"/>
                <a:cs typeface="Times New Roman" pitchFamily="18" charset="0"/>
              </a:rPr>
              <a:t>之前的快速抬升、</a:t>
            </a:r>
            <a:r>
              <a:rPr lang="en-US" altLang="zh-CN" sz="2000" dirty="0">
                <a:latin typeface="Times New Roman" pitchFamily="18" charset="0"/>
                <a:ea typeface="楷体" pitchFamily="49" charset="-122"/>
                <a:cs typeface="Times New Roman" pitchFamily="18" charset="0"/>
              </a:rPr>
              <a:t>40~21Ma</a:t>
            </a:r>
            <a:r>
              <a:rPr lang="zh-CN" altLang="en-US" sz="2000" dirty="0">
                <a:latin typeface="楷体" pitchFamily="49" charset="-122"/>
                <a:ea typeface="楷体" pitchFamily="49" charset="-122"/>
                <a:cs typeface="Times New Roman" pitchFamily="18" charset="0"/>
              </a:rPr>
              <a:t>左右缓慢抬升</a:t>
            </a:r>
            <a:r>
              <a:rPr lang="zh-CN" altLang="en-US" sz="2000" dirty="0">
                <a:latin typeface="Times New Roman" pitchFamily="18" charset="0"/>
                <a:ea typeface="楷体" pitchFamily="49" charset="-122"/>
                <a:cs typeface="Times New Roman" pitchFamily="18" charset="0"/>
              </a:rPr>
              <a:t>（</a:t>
            </a:r>
            <a:r>
              <a:rPr lang="en-US" altLang="zh-CN" sz="2000" dirty="0">
                <a:latin typeface="Times New Roman" pitchFamily="18" charset="0"/>
                <a:ea typeface="楷体" pitchFamily="49" charset="-122"/>
                <a:cs typeface="Times New Roman" pitchFamily="18" charset="0"/>
              </a:rPr>
              <a:t>4.6~4.8m/Ma</a:t>
            </a:r>
            <a:r>
              <a:rPr lang="zh-CN" altLang="en-US" sz="2000" dirty="0">
                <a:latin typeface="Times New Roman" pitchFamily="18" charset="0"/>
                <a:ea typeface="楷体" pitchFamily="49" charset="-122"/>
                <a:cs typeface="Times New Roman" pitchFamily="18" charset="0"/>
              </a:rPr>
              <a:t>）、</a:t>
            </a:r>
            <a:r>
              <a:rPr lang="en-US" altLang="zh-CN" sz="2000" dirty="0">
                <a:latin typeface="Times New Roman" pitchFamily="18" charset="0"/>
                <a:ea typeface="楷体" pitchFamily="49" charset="-122"/>
                <a:cs typeface="Times New Roman" pitchFamily="18" charset="0"/>
              </a:rPr>
              <a:t>21Ma</a:t>
            </a:r>
            <a:r>
              <a:rPr lang="zh-CN" altLang="en-US" sz="2000" dirty="0">
                <a:latin typeface="楷体" pitchFamily="49" charset="-122"/>
                <a:ea typeface="楷体" pitchFamily="49" charset="-122"/>
                <a:cs typeface="Times New Roman" pitchFamily="18" charset="0"/>
              </a:rPr>
              <a:t>至今的快速抬升</a:t>
            </a:r>
            <a:r>
              <a:rPr lang="zh-CN" altLang="en-US" sz="2000" dirty="0">
                <a:latin typeface="Times New Roman" pitchFamily="18" charset="0"/>
                <a:ea typeface="楷体" pitchFamily="49" charset="-122"/>
                <a:cs typeface="Times New Roman" pitchFamily="18" charset="0"/>
              </a:rPr>
              <a:t>（</a:t>
            </a:r>
            <a:r>
              <a:rPr lang="en-US" altLang="zh-CN" sz="2000" dirty="0">
                <a:latin typeface="Times New Roman" pitchFamily="18" charset="0"/>
                <a:ea typeface="楷体" pitchFamily="49" charset="-122"/>
                <a:cs typeface="Times New Roman" pitchFamily="18" charset="0"/>
              </a:rPr>
              <a:t>65~102m/Ma</a:t>
            </a:r>
            <a:r>
              <a:rPr lang="zh-CN" altLang="en-US" sz="2000" dirty="0">
                <a:latin typeface="Times New Roman" pitchFamily="18" charset="0"/>
                <a:ea typeface="楷体" pitchFamily="49" charset="-122"/>
                <a:cs typeface="Times New Roman" pitchFamily="18" charset="0"/>
              </a:rPr>
              <a:t>）</a:t>
            </a:r>
            <a:r>
              <a:rPr lang="zh-CN" altLang="en-US" sz="2000" dirty="0" smtClean="0">
                <a:latin typeface="楷体" pitchFamily="49" charset="-122"/>
                <a:ea typeface="楷体" pitchFamily="49" charset="-122"/>
                <a:cs typeface="Times New Roman" pitchFamily="18" charset="0"/>
              </a:rPr>
              <a:t>。</a:t>
            </a:r>
            <a:endParaRPr lang="en-US" altLang="zh-CN" sz="2000" dirty="0" smtClean="0">
              <a:latin typeface="楷体" pitchFamily="49" charset="-122"/>
              <a:ea typeface="楷体" pitchFamily="49" charset="-122"/>
              <a:cs typeface="Times New Roman" pitchFamily="18" charset="0"/>
            </a:endParaRPr>
          </a:p>
          <a:p>
            <a:pPr>
              <a:lnSpc>
                <a:spcPts val="3000"/>
              </a:lnSpc>
            </a:pPr>
            <a:endParaRPr lang="zh-CN" altLang="en-US" sz="2000" dirty="0">
              <a:latin typeface="楷体" pitchFamily="49" charset="-122"/>
              <a:ea typeface="楷体" pitchFamily="49" charset="-122"/>
              <a:cs typeface="Times New Roman" pitchFamily="18" charset="0"/>
            </a:endParaRPr>
          </a:p>
          <a:p>
            <a:pPr>
              <a:lnSpc>
                <a:spcPts val="3000"/>
              </a:lnSpc>
            </a:pPr>
            <a:r>
              <a:rPr lang="zh-CN" altLang="en-US" sz="2000" dirty="0" smtClean="0">
                <a:latin typeface="楷体" pitchFamily="49" charset="-122"/>
                <a:ea typeface="楷体" pitchFamily="49" charset="-122"/>
                <a:cs typeface="Times New Roman" pitchFamily="18" charset="0"/>
              </a:rPr>
              <a:t>（</a:t>
            </a:r>
            <a:r>
              <a:rPr lang="en-US" altLang="zh-CN" sz="2000" dirty="0" smtClean="0">
                <a:latin typeface="楷体" pitchFamily="49" charset="-122"/>
                <a:ea typeface="楷体" pitchFamily="49" charset="-122"/>
                <a:cs typeface="Times New Roman" pitchFamily="18" charset="0"/>
              </a:rPr>
              <a:t>3</a:t>
            </a:r>
            <a:r>
              <a:rPr lang="zh-CN" altLang="en-US" sz="2000" dirty="0" smtClean="0">
                <a:latin typeface="楷体" pitchFamily="49" charset="-122"/>
                <a:ea typeface="楷体" pitchFamily="49" charset="-122"/>
                <a:cs typeface="Times New Roman" pitchFamily="18" charset="0"/>
              </a:rPr>
              <a:t>）</a:t>
            </a:r>
            <a:r>
              <a:rPr lang="zh-CN" altLang="en-US" sz="2000" dirty="0">
                <a:latin typeface="楷体" pitchFamily="49" charset="-122"/>
                <a:ea typeface="楷体" pitchFamily="49" charset="-122"/>
                <a:cs typeface="Times New Roman" pitchFamily="18" charset="0"/>
              </a:rPr>
              <a:t>影响现今西山煤田煤层气成藏特征的主要因素是</a:t>
            </a:r>
            <a:r>
              <a:rPr lang="zh-CN" altLang="en-US" sz="2000" dirty="0" smtClean="0">
                <a:latin typeface="楷体" pitchFamily="49" charset="-122"/>
                <a:ea typeface="楷体" pitchFamily="49" charset="-122"/>
                <a:cs typeface="Times New Roman" pitchFamily="18" charset="0"/>
              </a:rPr>
              <a:t>燕山期</a:t>
            </a:r>
            <a:r>
              <a:rPr lang="zh-CN" altLang="en-US" sz="2000" dirty="0">
                <a:latin typeface="楷体" pitchFamily="49" charset="-122"/>
                <a:ea typeface="楷体" pitchFamily="49" charset="-122"/>
                <a:cs typeface="Times New Roman" pitchFamily="18" charset="0"/>
              </a:rPr>
              <a:t>的祁县</a:t>
            </a:r>
            <a:r>
              <a:rPr lang="zh-CN" altLang="en-US" sz="2000" dirty="0" smtClean="0">
                <a:latin typeface="楷体" pitchFamily="49" charset="-122"/>
                <a:ea typeface="楷体" pitchFamily="49" charset="-122"/>
                <a:cs typeface="Times New Roman" pitchFamily="18" charset="0"/>
              </a:rPr>
              <a:t>隐伏岩体、狐偃山杂岩体异常</a:t>
            </a:r>
            <a:r>
              <a:rPr lang="zh-CN" altLang="en-US" sz="2000" dirty="0">
                <a:latin typeface="楷体" pitchFamily="49" charset="-122"/>
                <a:ea typeface="楷体" pitchFamily="49" charset="-122"/>
                <a:cs typeface="Times New Roman" pitchFamily="18" charset="0"/>
              </a:rPr>
              <a:t>热源和中新世至今的构造抬升作用。</a:t>
            </a:r>
          </a:p>
        </p:txBody>
      </p:sp>
    </p:spTree>
    <p:extLst>
      <p:ext uri="{BB962C8B-B14F-4D97-AF65-F5344CB8AC3E}">
        <p14:creationId xmlns:p14="http://schemas.microsoft.com/office/powerpoint/2010/main" xmlns="" val="16506464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4303836"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结论与展望</a:t>
            </a:r>
            <a:r>
              <a:rPr lang="en-US" altLang="zh-CN" sz="3900" dirty="0" smtClean="0">
                <a:solidFill>
                  <a:schemeClr val="bg1"/>
                </a:solidFill>
                <a:latin typeface="黑体" pitchFamily="49" charset="-122"/>
                <a:ea typeface="黑体" pitchFamily="49" charset="-122"/>
              </a:rPr>
              <a:t>-</a:t>
            </a:r>
            <a:r>
              <a:rPr lang="zh-CN" altLang="en-US" sz="3200" dirty="0" smtClean="0">
                <a:solidFill>
                  <a:schemeClr val="bg1"/>
                </a:solidFill>
                <a:latin typeface="黑体" pitchFamily="49" charset="-122"/>
                <a:ea typeface="黑体" pitchFamily="49" charset="-122"/>
              </a:rPr>
              <a:t>展望</a:t>
            </a:r>
            <a:endParaRPr lang="en-US" altLang="zh-CN" sz="3200" dirty="0" smtClean="0">
              <a:solidFill>
                <a:schemeClr val="bg1"/>
              </a:solidFill>
              <a:latin typeface="黑体" pitchFamily="49" charset="-122"/>
              <a:ea typeface="黑体" pitchFamily="49" charset="-122"/>
            </a:endParaRPr>
          </a:p>
        </p:txBody>
      </p:sp>
      <p:sp>
        <p:nvSpPr>
          <p:cNvPr id="3" name="TextBox 2"/>
          <p:cNvSpPr txBox="1"/>
          <p:nvPr/>
        </p:nvSpPr>
        <p:spPr>
          <a:xfrm>
            <a:off x="484189" y="1484784"/>
            <a:ext cx="8175624" cy="4278094"/>
          </a:xfrm>
          <a:prstGeom prst="rect">
            <a:avLst/>
          </a:prstGeom>
          <a:noFill/>
        </p:spPr>
        <p:txBody>
          <a:bodyPr wrap="square" rtlCol="0">
            <a:spAutoFit/>
          </a:bodyPr>
          <a:lstStyle/>
          <a:p>
            <a:pPr>
              <a:lnSpc>
                <a:spcPts val="3000"/>
              </a:lnSpc>
            </a:pPr>
            <a:r>
              <a:rPr lang="zh-CN" altLang="en-US" sz="2000" smtClean="0">
                <a:latin typeface="楷体" pitchFamily="49" charset="-122"/>
                <a:ea typeface="楷体" pitchFamily="49" charset="-122"/>
                <a:cs typeface="Times New Roman"/>
              </a:rPr>
              <a:t>（</a:t>
            </a:r>
            <a:r>
              <a:rPr lang="en-US" altLang="zh-CN" sz="2000" dirty="0" smtClean="0">
                <a:latin typeface="楷体" pitchFamily="49" charset="-122"/>
                <a:ea typeface="楷体" pitchFamily="49" charset="-122"/>
                <a:cs typeface="Times New Roman"/>
              </a:rPr>
              <a:t>1</a:t>
            </a:r>
            <a:r>
              <a:rPr lang="zh-CN" altLang="en-US" sz="2000" dirty="0" smtClean="0">
                <a:latin typeface="楷体" pitchFamily="49" charset="-122"/>
                <a:ea typeface="楷体" pitchFamily="49" charset="-122"/>
                <a:cs typeface="Times New Roman"/>
              </a:rPr>
              <a:t>）</a:t>
            </a:r>
            <a:r>
              <a:rPr lang="zh-CN" altLang="zh-CN" sz="2000" dirty="0" smtClean="0">
                <a:latin typeface="楷体" pitchFamily="49" charset="-122"/>
                <a:ea typeface="楷体" pitchFamily="49" charset="-122"/>
                <a:cs typeface="Times New Roman"/>
              </a:rPr>
              <a:t>本文</a:t>
            </a:r>
            <a:r>
              <a:rPr lang="zh-CN" altLang="zh-CN" sz="2000" dirty="0">
                <a:latin typeface="楷体" pitchFamily="49" charset="-122"/>
                <a:ea typeface="楷体" pitchFamily="49" charset="-122"/>
                <a:cs typeface="Times New Roman"/>
              </a:rPr>
              <a:t>虽然利用多种低温热年代学方法和模拟相结合的方法对西山煤田进行热史恢复，但是磷灰石裂变径迹和锆石（</a:t>
            </a:r>
            <a:r>
              <a:rPr lang="en-US" altLang="zh-CN" sz="2000" dirty="0">
                <a:latin typeface="Times New Roman" pitchFamily="18" charset="0"/>
                <a:ea typeface="楷体" pitchFamily="49" charset="-122"/>
                <a:cs typeface="Times New Roman" pitchFamily="18" charset="0"/>
              </a:rPr>
              <a:t>U-</a:t>
            </a:r>
            <a:r>
              <a:rPr lang="en-US" altLang="zh-CN" sz="2000" dirty="0" err="1">
                <a:latin typeface="Times New Roman" pitchFamily="18" charset="0"/>
                <a:ea typeface="楷体" pitchFamily="49" charset="-122"/>
                <a:cs typeface="Times New Roman" pitchFamily="18" charset="0"/>
              </a:rPr>
              <a:t>Th</a:t>
            </a:r>
            <a:r>
              <a:rPr lang="zh-CN" altLang="zh-CN" sz="2000" dirty="0">
                <a:latin typeface="Times New Roman" pitchFamily="18" charset="0"/>
                <a:ea typeface="楷体" pitchFamily="49" charset="-122"/>
                <a:cs typeface="Times New Roman" pitchFamily="18" charset="0"/>
              </a:rPr>
              <a:t>）</a:t>
            </a:r>
            <a:r>
              <a:rPr lang="en-US" altLang="zh-CN" sz="2000" dirty="0">
                <a:latin typeface="Times New Roman" pitchFamily="18" charset="0"/>
                <a:ea typeface="楷体" pitchFamily="49" charset="-122"/>
                <a:cs typeface="Times New Roman" pitchFamily="18" charset="0"/>
              </a:rPr>
              <a:t>/He</a:t>
            </a:r>
            <a:r>
              <a:rPr lang="zh-CN" altLang="zh-CN" sz="2000" dirty="0">
                <a:latin typeface="楷体" pitchFamily="49" charset="-122"/>
                <a:ea typeface="楷体" pitchFamily="49" charset="-122"/>
                <a:cs typeface="Times New Roman"/>
              </a:rPr>
              <a:t>只能约束</a:t>
            </a:r>
            <a:r>
              <a:rPr lang="en-US" altLang="zh-CN" sz="2000" dirty="0">
                <a:latin typeface="Times New Roman" pitchFamily="18" charset="0"/>
                <a:ea typeface="楷体" pitchFamily="49" charset="-122"/>
                <a:cs typeface="Times New Roman" pitchFamily="18" charset="0"/>
              </a:rPr>
              <a:t>60~120℃</a:t>
            </a:r>
            <a:r>
              <a:rPr lang="zh-CN" altLang="en-US" sz="2000" dirty="0" smtClean="0">
                <a:latin typeface="Times New Roman" pitchFamily="18" charset="0"/>
                <a:ea typeface="楷体" pitchFamily="49" charset="-122"/>
                <a:cs typeface="Times New Roman" pitchFamily="18" charset="0"/>
              </a:rPr>
              <a:t>、</a:t>
            </a:r>
            <a:r>
              <a:rPr lang="en-US" altLang="zh-CN" sz="2000" dirty="0" smtClean="0">
                <a:latin typeface="Times New Roman" pitchFamily="18" charset="0"/>
                <a:ea typeface="楷体" pitchFamily="49" charset="-122"/>
                <a:cs typeface="Times New Roman" pitchFamily="18" charset="0"/>
              </a:rPr>
              <a:t>160~ 200</a:t>
            </a:r>
            <a:r>
              <a:rPr lang="zh-CN" altLang="zh-CN" sz="2000" dirty="0" smtClean="0">
                <a:latin typeface="Times New Roman" pitchFamily="18" charset="0"/>
                <a:ea typeface="楷体" pitchFamily="49" charset="-122"/>
                <a:cs typeface="Times New Roman" pitchFamily="18" charset="0"/>
              </a:rPr>
              <a:t>℃</a:t>
            </a:r>
            <a:r>
              <a:rPr lang="zh-CN" altLang="zh-CN" sz="2000" dirty="0">
                <a:latin typeface="楷体" pitchFamily="49" charset="-122"/>
                <a:ea typeface="楷体" pitchFamily="49" charset="-122"/>
                <a:cs typeface="Times New Roman"/>
              </a:rPr>
              <a:t>的冷却事件，因此还需要其他低温热年代学的研究</a:t>
            </a:r>
            <a:r>
              <a:rPr lang="zh-CN" altLang="zh-CN" sz="2000" dirty="0" smtClean="0">
                <a:latin typeface="楷体" pitchFamily="49" charset="-122"/>
                <a:ea typeface="楷体" pitchFamily="49" charset="-122"/>
                <a:cs typeface="Times New Roman"/>
              </a:rPr>
              <a:t>；</a:t>
            </a:r>
            <a:endParaRPr lang="en-US" altLang="zh-CN" sz="2000" dirty="0" smtClean="0">
              <a:latin typeface="楷体" pitchFamily="49" charset="-122"/>
              <a:ea typeface="楷体" pitchFamily="49" charset="-122"/>
              <a:cs typeface="Times New Roman"/>
            </a:endParaRPr>
          </a:p>
          <a:p>
            <a:pPr>
              <a:lnSpc>
                <a:spcPts val="3000"/>
              </a:lnSpc>
            </a:pPr>
            <a:endParaRPr lang="en-US" altLang="zh-CN" sz="2000" dirty="0">
              <a:latin typeface="楷体" pitchFamily="49" charset="-122"/>
              <a:ea typeface="楷体" pitchFamily="49" charset="-122"/>
            </a:endParaRPr>
          </a:p>
          <a:p>
            <a:pPr>
              <a:lnSpc>
                <a:spcPts val="3000"/>
              </a:lnSpc>
            </a:pPr>
            <a:r>
              <a:rPr lang="zh-CN" altLang="en-US" sz="2000" dirty="0" smtClean="0">
                <a:latin typeface="楷体" pitchFamily="49" charset="-122"/>
                <a:ea typeface="楷体" pitchFamily="49" charset="-122"/>
                <a:cs typeface="Times New Roman"/>
              </a:rPr>
              <a:t>（</a:t>
            </a:r>
            <a:r>
              <a:rPr lang="en-US" altLang="zh-CN" sz="2000" dirty="0" smtClean="0">
                <a:latin typeface="楷体" pitchFamily="49" charset="-122"/>
                <a:ea typeface="楷体" pitchFamily="49" charset="-122"/>
                <a:cs typeface="Times New Roman"/>
              </a:rPr>
              <a:t>2</a:t>
            </a:r>
            <a:r>
              <a:rPr lang="zh-CN" altLang="en-US" sz="2000" dirty="0" smtClean="0">
                <a:latin typeface="楷体" pitchFamily="49" charset="-122"/>
                <a:ea typeface="楷体" pitchFamily="49" charset="-122"/>
                <a:cs typeface="Times New Roman"/>
              </a:rPr>
              <a:t>）</a:t>
            </a:r>
            <a:r>
              <a:rPr lang="zh-CN" altLang="zh-CN" sz="2000" dirty="0" smtClean="0">
                <a:latin typeface="楷体" pitchFamily="49" charset="-122"/>
                <a:ea typeface="楷体" pitchFamily="49" charset="-122"/>
                <a:cs typeface="Times New Roman"/>
              </a:rPr>
              <a:t>本文</a:t>
            </a:r>
            <a:r>
              <a:rPr lang="zh-CN" altLang="zh-CN" sz="2000" dirty="0">
                <a:latin typeface="楷体" pitchFamily="49" charset="-122"/>
                <a:ea typeface="楷体" pitchFamily="49" charset="-122"/>
                <a:cs typeface="Times New Roman"/>
              </a:rPr>
              <a:t>测试磷灰石样品较少，得到的磷灰石单颗粒年龄数据也较少，且只采集太原西山的南部</a:t>
            </a:r>
            <a:r>
              <a:rPr lang="zh-CN" altLang="zh-CN" sz="2000" dirty="0" smtClean="0">
                <a:latin typeface="楷体" pitchFamily="49" charset="-122"/>
                <a:ea typeface="楷体" pitchFamily="49" charset="-122"/>
                <a:cs typeface="Times New Roman"/>
              </a:rPr>
              <a:t>、</a:t>
            </a:r>
            <a:r>
              <a:rPr lang="zh-CN" altLang="en-US" sz="2000" dirty="0" smtClean="0">
                <a:latin typeface="楷体" pitchFamily="49" charset="-122"/>
                <a:ea typeface="楷体" pitchFamily="49" charset="-122"/>
                <a:cs typeface="Times New Roman"/>
              </a:rPr>
              <a:t>中部和</a:t>
            </a:r>
            <a:r>
              <a:rPr lang="zh-CN" altLang="zh-CN" sz="2000" dirty="0" smtClean="0">
                <a:latin typeface="楷体" pitchFamily="49" charset="-122"/>
                <a:ea typeface="楷体" pitchFamily="49" charset="-122"/>
                <a:cs typeface="Times New Roman"/>
              </a:rPr>
              <a:t>北部</a:t>
            </a:r>
            <a:r>
              <a:rPr lang="zh-CN" altLang="zh-CN" sz="2000" dirty="0">
                <a:latin typeface="楷体" pitchFamily="49" charset="-122"/>
                <a:ea typeface="楷体" pitchFamily="49" charset="-122"/>
                <a:cs typeface="Times New Roman"/>
              </a:rPr>
              <a:t>样品，因此需进一步加密采集样品，进行详细的年代学研究。</a:t>
            </a:r>
            <a:endParaRPr lang="en-US" altLang="zh-CN" sz="2000" dirty="0" smtClean="0">
              <a:latin typeface="楷体" pitchFamily="49" charset="-122"/>
              <a:ea typeface="楷体" pitchFamily="49" charset="-122"/>
            </a:endParaRPr>
          </a:p>
          <a:p>
            <a:endParaRPr lang="en-US" altLang="zh-CN" dirty="0"/>
          </a:p>
          <a:p>
            <a:endParaRPr lang="en-US" altLang="zh-CN" dirty="0" smtClean="0"/>
          </a:p>
          <a:p>
            <a:endParaRPr lang="en-US" altLang="zh-CN" dirty="0" smtClean="0"/>
          </a:p>
          <a:p>
            <a:endParaRPr lang="en-US" altLang="zh-CN" dirty="0" smtClean="0"/>
          </a:p>
        </p:txBody>
      </p:sp>
    </p:spTree>
    <p:extLst>
      <p:ext uri="{BB962C8B-B14F-4D97-AF65-F5344CB8AC3E}">
        <p14:creationId xmlns:p14="http://schemas.microsoft.com/office/powerpoint/2010/main" xmlns="" val="839474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5123"/>
          <p:cNvSpPr/>
          <p:nvPr/>
        </p:nvSpPr>
        <p:spPr>
          <a:xfrm>
            <a:off x="467544" y="3240559"/>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3" name="TextBox 2"/>
          <p:cNvSpPr txBox="1"/>
          <p:nvPr/>
        </p:nvSpPr>
        <p:spPr>
          <a:xfrm>
            <a:off x="2339752" y="2516798"/>
            <a:ext cx="6048672" cy="692497"/>
          </a:xfrm>
          <a:prstGeom prst="rect">
            <a:avLst/>
          </a:prstGeom>
          <a:noFill/>
        </p:spPr>
        <p:txBody>
          <a:bodyPr wrap="square" rtlCol="0">
            <a:spAutoFit/>
          </a:bodyPr>
          <a:lstStyle/>
          <a:p>
            <a:r>
              <a:rPr lang="zh-CN" altLang="en-US" sz="3900" dirty="0" smtClean="0">
                <a:latin typeface="黑体" pitchFamily="49" charset="-122"/>
                <a:ea typeface="黑体" pitchFamily="49" charset="-122"/>
              </a:rPr>
              <a:t>敬请各位老师批评指正</a:t>
            </a:r>
            <a:endParaRPr lang="zh-CN" altLang="en-US" sz="3900" dirty="0">
              <a:latin typeface="黑体" pitchFamily="49" charset="-122"/>
              <a:ea typeface="黑体" pitchFamily="49" charset="-122"/>
            </a:endParaRPr>
          </a:p>
        </p:txBody>
      </p:sp>
      <p:sp>
        <p:nvSpPr>
          <p:cNvPr id="4" name="TextBox 3"/>
          <p:cNvSpPr txBox="1"/>
          <p:nvPr/>
        </p:nvSpPr>
        <p:spPr>
          <a:xfrm>
            <a:off x="4067944" y="3456583"/>
            <a:ext cx="2160240" cy="692497"/>
          </a:xfrm>
          <a:prstGeom prst="rect">
            <a:avLst/>
          </a:prstGeom>
          <a:noFill/>
        </p:spPr>
        <p:txBody>
          <a:bodyPr wrap="square" rtlCol="0">
            <a:spAutoFit/>
          </a:bodyPr>
          <a:lstStyle/>
          <a:p>
            <a:r>
              <a:rPr lang="zh-CN" altLang="en-US" sz="3900" dirty="0" smtClean="0">
                <a:latin typeface="黑体" pitchFamily="49" charset="-122"/>
                <a:ea typeface="黑体" pitchFamily="49" charset="-122"/>
              </a:rPr>
              <a:t>谢谢</a:t>
            </a:r>
            <a:endParaRPr lang="zh-CN" altLang="en-US" sz="3900" dirty="0">
              <a:latin typeface="黑体" pitchFamily="49" charset="-122"/>
              <a:ea typeface="黑体" pitchFamily="49" charset="-12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01417" y="9563"/>
            <a:ext cx="4932363"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813206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4188" y="332656"/>
            <a:ext cx="4087812"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选题目的与</a:t>
            </a:r>
            <a:r>
              <a:rPr lang="zh-CN" altLang="en-US" sz="3900" dirty="0">
                <a:solidFill>
                  <a:schemeClr val="bg1"/>
                </a:solidFill>
                <a:latin typeface="黑体" pitchFamily="49" charset="-122"/>
                <a:ea typeface="黑体" pitchFamily="49" charset="-122"/>
              </a:rPr>
              <a:t>内容</a:t>
            </a:r>
            <a:endParaRPr lang="en-US" altLang="zh-CN" sz="3900" dirty="0" smtClean="0">
              <a:solidFill>
                <a:schemeClr val="bg1"/>
              </a:solidFill>
              <a:latin typeface="黑体" pitchFamily="49" charset="-122"/>
              <a:ea typeface="黑体" pitchFamily="49" charset="-122"/>
            </a:endParaRPr>
          </a:p>
        </p:txBody>
      </p:sp>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3" name="TextBox 2"/>
          <p:cNvSpPr txBox="1"/>
          <p:nvPr/>
        </p:nvSpPr>
        <p:spPr>
          <a:xfrm>
            <a:off x="5292080" y="5328973"/>
            <a:ext cx="2698175" cy="307777"/>
          </a:xfrm>
          <a:prstGeom prst="rect">
            <a:avLst/>
          </a:prstGeom>
          <a:noFill/>
        </p:spPr>
        <p:txBody>
          <a:bodyPr wrap="none" rtlCol="0">
            <a:spAutoFit/>
          </a:bodyPr>
          <a:lstStyle/>
          <a:p>
            <a:r>
              <a:rPr lang="zh-CN" altLang="en-US" sz="1400" dirty="0">
                <a:latin typeface="黑体" pitchFamily="49" charset="-122"/>
                <a:ea typeface="黑体" pitchFamily="49" charset="-122"/>
              </a:rPr>
              <a:t>西山</a:t>
            </a:r>
            <a:r>
              <a:rPr lang="zh-CN" altLang="en-US" sz="1400" dirty="0" smtClean="0">
                <a:latin typeface="黑体" pitchFamily="49" charset="-122"/>
                <a:ea typeface="黑体" pitchFamily="49" charset="-122"/>
              </a:rPr>
              <a:t>煤田古交区块煤层气分布图</a:t>
            </a:r>
            <a:endParaRPr lang="zh-CN" altLang="en-US" sz="1400" dirty="0">
              <a:latin typeface="黑体" pitchFamily="49" charset="-122"/>
              <a:ea typeface="黑体" pitchFamily="49" charset="-122"/>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6280" y="1384039"/>
            <a:ext cx="5687888" cy="37807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5" name="Picture 1" descr="C:\Users\lenovo\Documents\Tencent Files\1948002927\Image\C2C\[3X@~4]AIUASQR3({WFZS{A.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672770" y="1340768"/>
            <a:ext cx="5245344" cy="3970638"/>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西山\煤层气水地球化学特征\底图\西山地层层序图\西山构造纲要图03.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96280" y="1340767"/>
            <a:ext cx="3527648" cy="474866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直接箭头连接符 6"/>
          <p:cNvCxnSpPr/>
          <p:nvPr/>
        </p:nvCxnSpPr>
        <p:spPr>
          <a:xfrm>
            <a:off x="1979712" y="2924944"/>
            <a:ext cx="216024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00785" y="6237311"/>
            <a:ext cx="2518638" cy="307777"/>
          </a:xfrm>
          <a:prstGeom prst="rect">
            <a:avLst/>
          </a:prstGeom>
        </p:spPr>
        <p:txBody>
          <a:bodyPr wrap="none">
            <a:spAutoFit/>
          </a:bodyPr>
          <a:lstStyle/>
          <a:p>
            <a:r>
              <a:rPr lang="zh-CN" altLang="en-US" sz="1400" dirty="0">
                <a:latin typeface="黑体" pitchFamily="49" charset="-122"/>
                <a:ea typeface="黑体" pitchFamily="49" charset="-122"/>
              </a:rPr>
              <a:t>西山煤田古交</a:t>
            </a:r>
            <a:r>
              <a:rPr lang="zh-CN" altLang="en-US" sz="1400" dirty="0" smtClean="0">
                <a:latin typeface="黑体" pitchFamily="49" charset="-122"/>
                <a:ea typeface="黑体" pitchFamily="49" charset="-122"/>
              </a:rPr>
              <a:t>区块</a:t>
            </a:r>
            <a:r>
              <a:rPr lang="zh-CN" altLang="en-US" sz="1400" dirty="0">
                <a:latin typeface="黑体" pitchFamily="49" charset="-122"/>
                <a:ea typeface="黑体" pitchFamily="49" charset="-122"/>
              </a:rPr>
              <a:t>构造</a:t>
            </a:r>
            <a:r>
              <a:rPr lang="zh-CN" altLang="en-US" sz="1400" dirty="0" smtClean="0">
                <a:latin typeface="黑体" pitchFamily="49" charset="-122"/>
                <a:ea typeface="黑体" pitchFamily="49" charset="-122"/>
              </a:rPr>
              <a:t>纲要图</a:t>
            </a:r>
            <a:endParaRPr lang="zh-CN" altLang="en-US" sz="1400" dirty="0"/>
          </a:p>
        </p:txBody>
      </p:sp>
    </p:spTree>
    <p:extLst>
      <p:ext uri="{BB962C8B-B14F-4D97-AF65-F5344CB8AC3E}">
        <p14:creationId xmlns:p14="http://schemas.microsoft.com/office/powerpoint/2010/main" xmlns="" val="226292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4188" y="332656"/>
            <a:ext cx="4087812"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选题目的与内容</a:t>
            </a:r>
            <a:endParaRPr lang="en-US" altLang="zh-CN" sz="3900" dirty="0" smtClean="0">
              <a:solidFill>
                <a:schemeClr val="bg1"/>
              </a:solidFill>
              <a:latin typeface="黑体" pitchFamily="49" charset="-122"/>
              <a:ea typeface="黑体" pitchFamily="49" charset="-122"/>
            </a:endParaRPr>
          </a:p>
        </p:txBody>
      </p:sp>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2" name="TextBox 1"/>
          <p:cNvSpPr txBox="1"/>
          <p:nvPr/>
        </p:nvSpPr>
        <p:spPr>
          <a:xfrm>
            <a:off x="493840" y="1189802"/>
            <a:ext cx="1440160" cy="369332"/>
          </a:xfrm>
          <a:prstGeom prst="rect">
            <a:avLst/>
          </a:prstGeom>
          <a:noFill/>
        </p:spPr>
        <p:txBody>
          <a:bodyPr wrap="square" rtlCol="0">
            <a:spAutoFit/>
          </a:bodyPr>
          <a:lstStyle/>
          <a:p>
            <a:r>
              <a:rPr lang="zh-CN" altLang="en-US" dirty="0" smtClean="0">
                <a:latin typeface="黑体" pitchFamily="49" charset="-122"/>
                <a:ea typeface="黑体" pitchFamily="49" charset="-122"/>
              </a:rPr>
              <a:t>技术路线</a:t>
            </a:r>
            <a:endParaRPr lang="zh-CN" altLang="en-US" dirty="0">
              <a:latin typeface="黑体" pitchFamily="49" charset="-122"/>
              <a:ea typeface="黑体" pitchFamily="49" charset="-122"/>
            </a:endParaRPr>
          </a:p>
        </p:txBody>
      </p:sp>
      <p:pic>
        <p:nvPicPr>
          <p:cNvPr id="6" name="Picture 2" descr="H:\西山\裂变径迹\图件\技术路线图修改.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13920" y="1772816"/>
            <a:ext cx="7232120" cy="367240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0" y="3239770"/>
            <a:ext cx="1259632" cy="369332"/>
          </a:xfrm>
          <a:prstGeom prst="rect">
            <a:avLst/>
          </a:prstGeom>
          <a:noFill/>
          <a:ln>
            <a:solidFill>
              <a:schemeClr val="bg1"/>
            </a:solidFill>
            <a:prstDash val="dash"/>
          </a:ln>
        </p:spPr>
        <p:txBody>
          <a:bodyPr wrap="square" rtlCol="0">
            <a:spAutoFit/>
          </a:bodyPr>
          <a:lstStyle/>
          <a:p>
            <a:r>
              <a:rPr lang="zh-CN" altLang="en-US" dirty="0" smtClean="0"/>
              <a:t>研究方法</a:t>
            </a:r>
            <a:endParaRPr lang="zh-CN" altLang="en-US" dirty="0"/>
          </a:p>
        </p:txBody>
      </p:sp>
      <p:sp>
        <p:nvSpPr>
          <p:cNvPr id="8" name="TextBox 7"/>
          <p:cNvSpPr txBox="1"/>
          <p:nvPr/>
        </p:nvSpPr>
        <p:spPr>
          <a:xfrm>
            <a:off x="-17884" y="4180438"/>
            <a:ext cx="1107996" cy="369332"/>
          </a:xfrm>
          <a:prstGeom prst="rect">
            <a:avLst/>
          </a:prstGeom>
          <a:noFill/>
        </p:spPr>
        <p:txBody>
          <a:bodyPr wrap="none" rtlCol="0">
            <a:spAutoFit/>
          </a:bodyPr>
          <a:lstStyle/>
          <a:p>
            <a:r>
              <a:rPr lang="zh-CN" altLang="en-US" dirty="0" smtClean="0"/>
              <a:t>研究内容</a:t>
            </a:r>
            <a:endParaRPr lang="zh-CN" altLang="en-US" dirty="0"/>
          </a:p>
        </p:txBody>
      </p:sp>
      <p:sp>
        <p:nvSpPr>
          <p:cNvPr id="9" name="TextBox 8"/>
          <p:cNvSpPr txBox="1"/>
          <p:nvPr/>
        </p:nvSpPr>
        <p:spPr>
          <a:xfrm>
            <a:off x="0" y="5003884"/>
            <a:ext cx="1107996" cy="369332"/>
          </a:xfrm>
          <a:prstGeom prst="rect">
            <a:avLst/>
          </a:prstGeom>
          <a:noFill/>
        </p:spPr>
        <p:txBody>
          <a:bodyPr wrap="none" rtlCol="0">
            <a:spAutoFit/>
          </a:bodyPr>
          <a:lstStyle/>
          <a:p>
            <a:r>
              <a:rPr lang="zh-CN" altLang="en-US" dirty="0" smtClean="0"/>
              <a:t>科学问题</a:t>
            </a:r>
            <a:endParaRPr lang="zh-CN" altLang="en-US" dirty="0"/>
          </a:p>
        </p:txBody>
      </p:sp>
      <p:sp>
        <p:nvSpPr>
          <p:cNvPr id="10" name="圆角矩形 9"/>
          <p:cNvSpPr/>
          <p:nvPr/>
        </p:nvSpPr>
        <p:spPr>
          <a:xfrm>
            <a:off x="2604553" y="4797153"/>
            <a:ext cx="3995180" cy="720080"/>
          </a:xfrm>
          <a:prstGeom prst="roundRect">
            <a:avLst/>
          </a:prstGeom>
          <a:noFill/>
          <a:ln cap="rnd">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020376" y="4005064"/>
            <a:ext cx="7584072" cy="689050"/>
          </a:xfrm>
          <a:prstGeom prst="roundRect">
            <a:avLst/>
          </a:prstGeom>
          <a:noFill/>
          <a:ln cap="rnd">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092384" y="3061345"/>
            <a:ext cx="5620339" cy="680272"/>
          </a:xfrm>
          <a:prstGeom prst="roundRect">
            <a:avLst/>
          </a:prstGeom>
          <a:noFill/>
          <a:ln cap="rnd">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5419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2647652"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汇报提纲</a:t>
            </a:r>
            <a:endParaRPr lang="en-US" altLang="zh-CN" sz="3900" dirty="0" smtClean="0">
              <a:solidFill>
                <a:schemeClr val="bg1"/>
              </a:solidFill>
              <a:latin typeface="黑体" pitchFamily="49" charset="-122"/>
              <a:ea typeface="黑体" pitchFamily="49" charset="-122"/>
            </a:endParaRPr>
          </a:p>
        </p:txBody>
      </p:sp>
      <p:grpSp>
        <p:nvGrpSpPr>
          <p:cNvPr id="13" name="组合 12"/>
          <p:cNvGrpSpPr/>
          <p:nvPr/>
        </p:nvGrpSpPr>
        <p:grpSpPr>
          <a:xfrm>
            <a:off x="1616224" y="1592358"/>
            <a:ext cx="360040" cy="461665"/>
            <a:chOff x="1156650" y="2636912"/>
            <a:chExt cx="360040" cy="461665"/>
          </a:xfrm>
        </p:grpSpPr>
        <p:sp>
          <p:nvSpPr>
            <p:cNvPr id="11" name="圆角矩形 1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1</a:t>
              </a:r>
              <a:endParaRPr lang="zh-CN" altLang="en-US" sz="2400" dirty="0">
                <a:solidFill>
                  <a:schemeClr val="bg1"/>
                </a:solidFill>
                <a:latin typeface="Times New Roman" pitchFamily="18" charset="0"/>
                <a:cs typeface="Times New Roman" pitchFamily="18" charset="0"/>
              </a:endParaRPr>
            </a:p>
          </p:txBody>
        </p:sp>
      </p:grpSp>
      <p:grpSp>
        <p:nvGrpSpPr>
          <p:cNvPr id="14" name="组合 13"/>
          <p:cNvGrpSpPr/>
          <p:nvPr/>
        </p:nvGrpSpPr>
        <p:grpSpPr>
          <a:xfrm>
            <a:off x="1616224" y="2391271"/>
            <a:ext cx="360040" cy="461665"/>
            <a:chOff x="1156650" y="2636912"/>
            <a:chExt cx="360040" cy="461665"/>
          </a:xfrm>
        </p:grpSpPr>
        <p:sp>
          <p:nvSpPr>
            <p:cNvPr id="15" name="圆角矩形 14"/>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2</a:t>
              </a:r>
              <a:endParaRPr lang="zh-CN" altLang="en-US" sz="2400" dirty="0">
                <a:solidFill>
                  <a:schemeClr val="bg1"/>
                </a:solidFill>
                <a:latin typeface="Times New Roman" pitchFamily="18" charset="0"/>
                <a:cs typeface="Times New Roman" pitchFamily="18" charset="0"/>
              </a:endParaRPr>
            </a:p>
          </p:txBody>
        </p:sp>
      </p:grpSp>
      <p:grpSp>
        <p:nvGrpSpPr>
          <p:cNvPr id="17" name="组合 16"/>
          <p:cNvGrpSpPr/>
          <p:nvPr/>
        </p:nvGrpSpPr>
        <p:grpSpPr>
          <a:xfrm>
            <a:off x="1616224" y="3111351"/>
            <a:ext cx="360040" cy="461665"/>
            <a:chOff x="1156650" y="2636912"/>
            <a:chExt cx="360040" cy="461665"/>
          </a:xfrm>
        </p:grpSpPr>
        <p:sp>
          <p:nvSpPr>
            <p:cNvPr id="18" name="圆角矩形 1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3</a:t>
              </a:r>
              <a:endParaRPr lang="zh-CN" altLang="en-US" sz="2400" dirty="0">
                <a:solidFill>
                  <a:schemeClr val="bg1"/>
                </a:solidFill>
                <a:latin typeface="Times New Roman" pitchFamily="18" charset="0"/>
                <a:cs typeface="Times New Roman" pitchFamily="18" charset="0"/>
              </a:endParaRPr>
            </a:p>
          </p:txBody>
        </p:sp>
      </p:grpSp>
      <p:grpSp>
        <p:nvGrpSpPr>
          <p:cNvPr id="20" name="组合 19"/>
          <p:cNvGrpSpPr/>
          <p:nvPr/>
        </p:nvGrpSpPr>
        <p:grpSpPr>
          <a:xfrm>
            <a:off x="1616224" y="3789040"/>
            <a:ext cx="360040" cy="461665"/>
            <a:chOff x="1156650" y="2636912"/>
            <a:chExt cx="360040" cy="461665"/>
          </a:xfrm>
        </p:grpSpPr>
        <p:sp>
          <p:nvSpPr>
            <p:cNvPr id="21" name="圆角矩形 2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4</a:t>
              </a:r>
              <a:endParaRPr lang="zh-CN" altLang="en-US" sz="2400" dirty="0">
                <a:solidFill>
                  <a:schemeClr val="bg1"/>
                </a:solidFill>
                <a:latin typeface="Times New Roman" pitchFamily="18" charset="0"/>
                <a:cs typeface="Times New Roman" pitchFamily="18" charset="0"/>
              </a:endParaRPr>
            </a:p>
          </p:txBody>
        </p:sp>
      </p:grpSp>
      <p:sp>
        <p:nvSpPr>
          <p:cNvPr id="23" name="TextBox 22"/>
          <p:cNvSpPr txBox="1"/>
          <p:nvPr/>
        </p:nvSpPr>
        <p:spPr>
          <a:xfrm>
            <a:off x="2339752" y="1660738"/>
            <a:ext cx="2379712"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研究目的与内容</a:t>
            </a:r>
            <a:endParaRPr lang="zh-CN" altLang="en-US" sz="2000" dirty="0">
              <a:latin typeface="黑体" pitchFamily="49" charset="-122"/>
              <a:ea typeface="黑体" pitchFamily="49" charset="-122"/>
            </a:endParaRPr>
          </a:p>
        </p:txBody>
      </p:sp>
      <p:sp>
        <p:nvSpPr>
          <p:cNvPr id="25" name="TextBox 24"/>
          <p:cNvSpPr txBox="1"/>
          <p:nvPr/>
        </p:nvSpPr>
        <p:spPr>
          <a:xfrm>
            <a:off x="2339752" y="2420888"/>
            <a:ext cx="331236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地质概况与样品采集</a:t>
            </a:r>
            <a:endParaRPr lang="zh-CN" altLang="en-US" sz="2000" dirty="0">
              <a:latin typeface="黑体" pitchFamily="49" charset="-122"/>
              <a:ea typeface="黑体" pitchFamily="49" charset="-122"/>
            </a:endParaRPr>
          </a:p>
        </p:txBody>
      </p:sp>
      <p:sp>
        <p:nvSpPr>
          <p:cNvPr id="26" name="TextBox 25"/>
          <p:cNvSpPr txBox="1"/>
          <p:nvPr/>
        </p:nvSpPr>
        <p:spPr>
          <a:xfrm>
            <a:off x="2339752" y="3861048"/>
            <a:ext cx="439248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a:t>
            </a:r>
            <a:r>
              <a:rPr lang="zh-CN" altLang="en-US" sz="2000" dirty="0">
                <a:latin typeface="黑体" pitchFamily="49" charset="-122"/>
                <a:ea typeface="黑体" pitchFamily="49" charset="-122"/>
              </a:rPr>
              <a:t>西山煤田隆</a:t>
            </a:r>
            <a:r>
              <a:rPr lang="zh-CN" altLang="en-US" sz="2000" dirty="0" smtClean="0">
                <a:latin typeface="黑体" pitchFamily="49" charset="-122"/>
                <a:ea typeface="黑体" pitchFamily="49" charset="-122"/>
              </a:rPr>
              <a:t>升剥蚀史</a:t>
            </a:r>
            <a:endParaRPr lang="zh-CN" altLang="en-US" sz="2000" dirty="0">
              <a:latin typeface="黑体" pitchFamily="49" charset="-122"/>
              <a:ea typeface="黑体" pitchFamily="49" charset="-122"/>
            </a:endParaRPr>
          </a:p>
        </p:txBody>
      </p:sp>
      <p:grpSp>
        <p:nvGrpSpPr>
          <p:cNvPr id="27" name="组合 26"/>
          <p:cNvGrpSpPr/>
          <p:nvPr/>
        </p:nvGrpSpPr>
        <p:grpSpPr>
          <a:xfrm>
            <a:off x="1616224" y="4479503"/>
            <a:ext cx="360040" cy="461665"/>
            <a:chOff x="1156650" y="2636912"/>
            <a:chExt cx="360040" cy="461665"/>
          </a:xfrm>
        </p:grpSpPr>
        <p:sp>
          <p:nvSpPr>
            <p:cNvPr id="28" name="圆角矩形 2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5</a:t>
              </a:r>
              <a:endParaRPr lang="zh-CN" altLang="en-US" sz="2400" dirty="0">
                <a:solidFill>
                  <a:schemeClr val="bg1"/>
                </a:solidFill>
                <a:latin typeface="Times New Roman" pitchFamily="18" charset="0"/>
                <a:cs typeface="Times New Roman" pitchFamily="18" charset="0"/>
              </a:endParaRPr>
            </a:p>
          </p:txBody>
        </p:sp>
      </p:grpSp>
      <p:sp>
        <p:nvSpPr>
          <p:cNvPr id="30" name="TextBox 29"/>
          <p:cNvSpPr txBox="1"/>
          <p:nvPr/>
        </p:nvSpPr>
        <p:spPr>
          <a:xfrm>
            <a:off x="2339752" y="5261138"/>
            <a:ext cx="2880320"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结论与展望</a:t>
            </a:r>
            <a:endParaRPr lang="zh-CN" altLang="en-US" sz="2000" dirty="0">
              <a:latin typeface="黑体" pitchFamily="49" charset="-122"/>
              <a:ea typeface="黑体" pitchFamily="49" charset="-122"/>
            </a:endParaRPr>
          </a:p>
        </p:txBody>
      </p:sp>
      <p:sp>
        <p:nvSpPr>
          <p:cNvPr id="32" name="五边形 31"/>
          <p:cNvSpPr/>
          <p:nvPr/>
        </p:nvSpPr>
        <p:spPr>
          <a:xfrm>
            <a:off x="1026890" y="2558189"/>
            <a:ext cx="432048" cy="222739"/>
          </a:xfrm>
          <a:prstGeom prst="homePlat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339752" y="3172906"/>
            <a:ext cx="2010866"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热史模拟</a:t>
            </a:r>
            <a:endParaRPr lang="zh-CN" altLang="en-US" sz="2000" dirty="0">
              <a:latin typeface="黑体" pitchFamily="49" charset="-122"/>
              <a:ea typeface="黑体" pitchFamily="49" charset="-122"/>
            </a:endParaRPr>
          </a:p>
        </p:txBody>
      </p:sp>
      <p:sp>
        <p:nvSpPr>
          <p:cNvPr id="31" name="TextBox 30"/>
          <p:cNvSpPr txBox="1"/>
          <p:nvPr/>
        </p:nvSpPr>
        <p:spPr>
          <a:xfrm>
            <a:off x="2339752" y="4509120"/>
            <a:ext cx="511256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太原史西山煤田煤层气成藏关键时期确定</a:t>
            </a:r>
            <a:endParaRPr lang="zh-CN" altLang="en-US" sz="2000" dirty="0">
              <a:latin typeface="黑体" pitchFamily="49" charset="-122"/>
              <a:ea typeface="黑体" pitchFamily="49" charset="-122"/>
            </a:endParaRPr>
          </a:p>
        </p:txBody>
      </p:sp>
      <p:grpSp>
        <p:nvGrpSpPr>
          <p:cNvPr id="37" name="组合 36"/>
          <p:cNvGrpSpPr/>
          <p:nvPr/>
        </p:nvGrpSpPr>
        <p:grpSpPr>
          <a:xfrm>
            <a:off x="1616224" y="5199583"/>
            <a:ext cx="360040" cy="461665"/>
            <a:chOff x="1156650" y="2636912"/>
            <a:chExt cx="360040" cy="461665"/>
          </a:xfrm>
        </p:grpSpPr>
        <p:sp>
          <p:nvSpPr>
            <p:cNvPr id="38" name="圆角矩形 3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6</a:t>
              </a:r>
              <a:endParaRPr lang="zh-CN" altLang="en-US" sz="2400" dirty="0">
                <a:solidFill>
                  <a:schemeClr val="bg1"/>
                </a:solidFill>
                <a:latin typeface="Times New Roman" pitchFamily="18" charset="0"/>
                <a:cs typeface="Times New Roman" pitchFamily="18" charset="0"/>
              </a:endParaRPr>
            </a:p>
          </p:txBody>
        </p:sp>
      </p:grpSp>
    </p:spTree>
    <p:extLst>
      <p:ext uri="{BB962C8B-B14F-4D97-AF65-F5344CB8AC3E}">
        <p14:creationId xmlns:p14="http://schemas.microsoft.com/office/powerpoint/2010/main" xmlns="" val="5721976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4188" y="332656"/>
            <a:ext cx="5383956"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地质概况与样品采集</a:t>
            </a:r>
            <a:endParaRPr lang="en-US" altLang="zh-CN" sz="3900" dirty="0" smtClean="0">
              <a:solidFill>
                <a:schemeClr val="bg1"/>
              </a:solidFill>
              <a:latin typeface="黑体" pitchFamily="49" charset="-122"/>
              <a:ea typeface="黑体" pitchFamily="49" charset="-122"/>
            </a:endParaRPr>
          </a:p>
        </p:txBody>
      </p:sp>
      <p:sp>
        <p:nvSpPr>
          <p:cNvPr id="3"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矩形 5"/>
          <p:cNvSpPr/>
          <p:nvPr/>
        </p:nvSpPr>
        <p:spPr>
          <a:xfrm>
            <a:off x="5327307" y="6570514"/>
            <a:ext cx="1620957" cy="307777"/>
          </a:xfrm>
          <a:prstGeom prst="rect">
            <a:avLst/>
          </a:prstGeom>
        </p:spPr>
        <p:txBody>
          <a:bodyPr wrap="none">
            <a:spAutoFit/>
          </a:bodyPr>
          <a:lstStyle/>
          <a:p>
            <a:r>
              <a:rPr lang="zh-CN" altLang="en-US" sz="1400" dirty="0">
                <a:latin typeface="黑体" pitchFamily="49" charset="-122"/>
                <a:ea typeface="黑体" pitchFamily="49" charset="-122"/>
                <a:cs typeface="Times New Roman" pitchFamily="18" charset="0"/>
              </a:rPr>
              <a:t>研究区构造纲要图</a:t>
            </a:r>
          </a:p>
        </p:txBody>
      </p:sp>
      <p:sp>
        <p:nvSpPr>
          <p:cNvPr id="8" name="矩形 7"/>
          <p:cNvSpPr/>
          <p:nvPr/>
        </p:nvSpPr>
        <p:spPr>
          <a:xfrm>
            <a:off x="971600" y="6577607"/>
            <a:ext cx="2339102" cy="307777"/>
          </a:xfrm>
          <a:prstGeom prst="rect">
            <a:avLst/>
          </a:prstGeom>
        </p:spPr>
        <p:txBody>
          <a:bodyPr wrap="none">
            <a:spAutoFit/>
          </a:bodyPr>
          <a:lstStyle/>
          <a:p>
            <a:r>
              <a:rPr lang="zh-CN" altLang="en-US" sz="1400" dirty="0">
                <a:latin typeface="黑体" pitchFamily="49" charset="-122"/>
                <a:ea typeface="黑体" pitchFamily="49" charset="-122"/>
              </a:rPr>
              <a:t>西山煤田及邻区构造纲要图</a:t>
            </a:r>
          </a:p>
        </p:txBody>
      </p:sp>
      <p:pic>
        <p:nvPicPr>
          <p:cNvPr id="1026" name="Picture 2" descr="H:\西山\裂变径迹\图件\研究区及周边构造纲要图彩色.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4044" y="1196752"/>
            <a:ext cx="3627777" cy="53242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图片 9" descr="H:\西山\裂变径迹\图件\研究区构造图-采样点 .jp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3851920" y="1375344"/>
            <a:ext cx="4766684" cy="5005984"/>
          </a:xfrm>
          <a:prstGeom prst="rect">
            <a:avLst/>
          </a:prstGeom>
          <a:noFill/>
          <a:ln>
            <a:noFill/>
          </a:ln>
        </p:spPr>
      </p:pic>
      <p:cxnSp>
        <p:nvCxnSpPr>
          <p:cNvPr id="5" name="直接箭头连接符 4"/>
          <p:cNvCxnSpPr/>
          <p:nvPr/>
        </p:nvCxnSpPr>
        <p:spPr>
          <a:xfrm flipV="1">
            <a:off x="2843808" y="3645024"/>
            <a:ext cx="1440160" cy="24375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283968" y="1556792"/>
            <a:ext cx="1043339" cy="1152128"/>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300192" y="2560216"/>
            <a:ext cx="1043339" cy="1152128"/>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72000" y="4293096"/>
            <a:ext cx="1043339" cy="1152128"/>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926803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pic>
        <p:nvPicPr>
          <p:cNvPr id="8" name="图片 7" descr="H:\西山\裂变径迹\图件\研究区构造图-采样点 .jp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484188" y="1229418"/>
            <a:ext cx="5133109" cy="5390804"/>
          </a:xfrm>
          <a:prstGeom prst="rect">
            <a:avLst/>
          </a:prstGeom>
          <a:noFill/>
          <a:ln>
            <a:noFill/>
          </a:ln>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59240" y="1196753"/>
            <a:ext cx="2887406" cy="54726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矩形 6"/>
          <p:cNvSpPr/>
          <p:nvPr/>
        </p:nvSpPr>
        <p:spPr>
          <a:xfrm>
            <a:off x="1619672" y="6597352"/>
            <a:ext cx="1800493" cy="307777"/>
          </a:xfrm>
          <a:prstGeom prst="rect">
            <a:avLst/>
          </a:prstGeom>
        </p:spPr>
        <p:txBody>
          <a:bodyPr wrap="none">
            <a:spAutoFit/>
          </a:bodyPr>
          <a:lstStyle/>
          <a:p>
            <a:r>
              <a:rPr lang="zh-CN" altLang="zh-CN" sz="1400" dirty="0" smtClean="0">
                <a:latin typeface="黑体" pitchFamily="49" charset="-122"/>
                <a:ea typeface="黑体" pitchFamily="49" charset="-122"/>
              </a:rPr>
              <a:t>研究区采集点位置图</a:t>
            </a:r>
            <a:endParaRPr lang="zh-CN" altLang="en-US" sz="1400" dirty="0">
              <a:latin typeface="黑体" pitchFamily="49" charset="-122"/>
              <a:ea typeface="黑体" pitchFamily="49" charset="-122"/>
            </a:endParaRPr>
          </a:p>
        </p:txBody>
      </p:sp>
      <p:sp>
        <p:nvSpPr>
          <p:cNvPr id="24578" name="Rectangle 2"/>
          <p:cNvSpPr>
            <a:spLocks noChangeArrowheads="1"/>
          </p:cNvSpPr>
          <p:nvPr/>
        </p:nvSpPr>
        <p:spPr bwMode="auto">
          <a:xfrm>
            <a:off x="-16024" y="-89148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研究区地层柱状图及采样层位分布图</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3" name="TextBox 12"/>
          <p:cNvSpPr txBox="1"/>
          <p:nvPr/>
        </p:nvSpPr>
        <p:spPr>
          <a:xfrm>
            <a:off x="5940152" y="6597352"/>
            <a:ext cx="2518638" cy="307777"/>
          </a:xfrm>
          <a:prstGeom prst="rect">
            <a:avLst/>
          </a:prstGeom>
          <a:noFill/>
        </p:spPr>
        <p:txBody>
          <a:bodyPr wrap="none" rtlCol="0">
            <a:spAutoFit/>
          </a:bodyPr>
          <a:lstStyle/>
          <a:p>
            <a:r>
              <a:rPr lang="zh-CN" altLang="en-US" sz="1400" dirty="0" smtClean="0">
                <a:latin typeface="黑体" pitchFamily="49" charset="-122"/>
                <a:ea typeface="黑体" pitchFamily="49" charset="-122"/>
              </a:rPr>
              <a:t>桃花沟和寺沟采样层位分布图</a:t>
            </a:r>
            <a:endParaRPr lang="zh-CN" altLang="en-US" sz="1400" dirty="0">
              <a:latin typeface="黑体" pitchFamily="49" charset="-122"/>
              <a:ea typeface="黑体" pitchFamily="49" charset="-122"/>
            </a:endParaRPr>
          </a:p>
        </p:txBody>
      </p:sp>
      <p:cxnSp>
        <p:nvCxnSpPr>
          <p:cNvPr id="17" name="直接箭头连接符 16"/>
          <p:cNvCxnSpPr/>
          <p:nvPr/>
        </p:nvCxnSpPr>
        <p:spPr>
          <a:xfrm flipV="1">
            <a:off x="4211960" y="2924944"/>
            <a:ext cx="1512168" cy="21602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2195736" y="4149080"/>
            <a:ext cx="3528392" cy="93610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3168621" y="2456892"/>
            <a:ext cx="1043339" cy="1152128"/>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52397" y="4509120"/>
            <a:ext cx="1043339" cy="1152128"/>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71600" y="1446684"/>
            <a:ext cx="1043339" cy="1152128"/>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83072" y="2850964"/>
            <a:ext cx="5273675" cy="2036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22" name="直接箭头连接符 21"/>
          <p:cNvCxnSpPr>
            <a:stCxn id="21" idx="4"/>
          </p:cNvCxnSpPr>
          <p:nvPr/>
        </p:nvCxnSpPr>
        <p:spPr>
          <a:xfrm>
            <a:off x="1493270" y="2598812"/>
            <a:ext cx="180796" cy="6861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84188" y="332656"/>
            <a:ext cx="5383956"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地质概况与样品采集</a:t>
            </a:r>
            <a:endParaRPr lang="en-US" altLang="zh-CN" sz="3900" dirty="0" smtClean="0">
              <a:solidFill>
                <a:schemeClr val="bg1"/>
              </a:solidFill>
              <a:latin typeface="黑体" pitchFamily="49" charset="-122"/>
              <a:ea typeface="黑体" pitchFamily="49" charset="-122"/>
            </a:endParaRPr>
          </a:p>
        </p:txBody>
      </p:sp>
      <p:sp>
        <p:nvSpPr>
          <p:cNvPr id="3" name="椭圆 2"/>
          <p:cNvSpPr/>
          <p:nvPr/>
        </p:nvSpPr>
        <p:spPr>
          <a:xfrm>
            <a:off x="8172400" y="2022748"/>
            <a:ext cx="402238" cy="3261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09085" y="3706279"/>
            <a:ext cx="402238" cy="3261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27584" y="4135234"/>
            <a:ext cx="593677" cy="3261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067944" y="4133418"/>
            <a:ext cx="514203" cy="3279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65811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51720" y="1206044"/>
            <a:ext cx="2499241" cy="266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矩形 5"/>
          <p:cNvSpPr/>
          <p:nvPr/>
        </p:nvSpPr>
        <p:spPr>
          <a:xfrm>
            <a:off x="2662932" y="6597352"/>
            <a:ext cx="5365452" cy="307777"/>
          </a:xfrm>
          <a:prstGeom prst="rect">
            <a:avLst/>
          </a:prstGeom>
        </p:spPr>
        <p:txBody>
          <a:bodyPr wrap="square">
            <a:spAutoFit/>
          </a:bodyPr>
          <a:lstStyle/>
          <a:p>
            <a:r>
              <a:rPr lang="zh-CN" altLang="zh-CN" sz="1400" dirty="0">
                <a:latin typeface="黑体" pitchFamily="49" charset="-122"/>
                <a:ea typeface="黑体" pitchFamily="49" charset="-122"/>
              </a:rPr>
              <a:t>西山</a:t>
            </a:r>
            <a:r>
              <a:rPr lang="zh-CN" altLang="zh-CN" sz="1400" dirty="0" smtClean="0">
                <a:latin typeface="黑体" pitchFamily="49" charset="-122"/>
                <a:ea typeface="黑体" pitchFamily="49" charset="-122"/>
              </a:rPr>
              <a:t>煤田野外</a:t>
            </a:r>
            <a:r>
              <a:rPr lang="zh-CN" altLang="zh-CN" sz="1400" dirty="0">
                <a:latin typeface="黑体" pitchFamily="49" charset="-122"/>
                <a:ea typeface="黑体" pitchFamily="49" charset="-122"/>
              </a:rPr>
              <a:t>地质特征及显微镜下照片（红色框内为采样点）</a:t>
            </a:r>
            <a:endParaRPr lang="zh-CN" altLang="en-US" sz="1400" dirty="0">
              <a:latin typeface="黑体" pitchFamily="49" charset="-122"/>
              <a:ea typeface="黑体" pitchFamily="49" charset="-122"/>
            </a:endParaRPr>
          </a:p>
        </p:txBody>
      </p:sp>
      <p:sp>
        <p:nvSpPr>
          <p:cNvPr id="7" name="TextBox 6"/>
          <p:cNvSpPr txBox="1"/>
          <p:nvPr/>
        </p:nvSpPr>
        <p:spPr>
          <a:xfrm>
            <a:off x="476452" y="1196752"/>
            <a:ext cx="1791292" cy="369332"/>
          </a:xfrm>
          <a:prstGeom prst="rect">
            <a:avLst/>
          </a:prstGeom>
          <a:noFill/>
        </p:spPr>
        <p:txBody>
          <a:bodyPr wrap="square" rtlCol="0">
            <a:spAutoFit/>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、桃花沟样品</a:t>
            </a:r>
            <a:endParaRPr lang="zh-CN" altLang="en-US" dirty="0">
              <a:latin typeface="黑体" pitchFamily="49" charset="-122"/>
              <a:ea typeface="黑体" pitchFamily="49" charset="-122"/>
            </a:endParaRPr>
          </a:p>
        </p:txBody>
      </p:sp>
      <p:sp>
        <p:nvSpPr>
          <p:cNvPr id="5" name="TextBox 4"/>
          <p:cNvSpPr txBox="1"/>
          <p:nvPr/>
        </p:nvSpPr>
        <p:spPr>
          <a:xfrm>
            <a:off x="-1619672" y="2710992"/>
            <a:ext cx="1619672" cy="954107"/>
          </a:xfrm>
          <a:prstGeom prst="rect">
            <a:avLst/>
          </a:prstGeom>
          <a:noFill/>
        </p:spPr>
        <p:txBody>
          <a:bodyPr wrap="square" rtlCol="0">
            <a:spAutoFit/>
          </a:bodyPr>
          <a:lstStyle/>
          <a:p>
            <a:r>
              <a:rPr lang="zh-CN" altLang="en-US" sz="1400" dirty="0" smtClean="0">
                <a:latin typeface="黑体" pitchFamily="49" charset="-122"/>
                <a:ea typeface="黑体" pitchFamily="49" charset="-122"/>
                <a:cs typeface="Times New Roman" pitchFamily="18" charset="0"/>
              </a:rPr>
              <a:t>主要</a:t>
            </a:r>
            <a:r>
              <a:rPr lang="zh-CN" altLang="en-US" sz="1400" dirty="0">
                <a:latin typeface="黑体" pitchFamily="49" charset="-122"/>
                <a:ea typeface="黑体" pitchFamily="49" charset="-122"/>
                <a:cs typeface="Times New Roman" pitchFamily="18" charset="0"/>
              </a:rPr>
              <a:t>为</a:t>
            </a:r>
            <a:r>
              <a:rPr lang="zh-CN" altLang="en-US" sz="1400" dirty="0" smtClean="0">
                <a:latin typeface="黑体" pitchFamily="49" charset="-122"/>
                <a:ea typeface="黑体" pitchFamily="49" charset="-122"/>
                <a:cs typeface="Times New Roman" pitchFamily="18" charset="0"/>
              </a:rPr>
              <a:t>石英、岩屑、长石、云母以</a:t>
            </a:r>
            <a:r>
              <a:rPr lang="zh-CN" altLang="en-US" sz="1400" dirty="0">
                <a:latin typeface="黑体" pitchFamily="49" charset="-122"/>
                <a:ea typeface="黑体" pitchFamily="49" charset="-122"/>
                <a:cs typeface="Times New Roman" pitchFamily="18" charset="0"/>
              </a:rPr>
              <a:t>硅质胶结为主</a:t>
            </a:r>
            <a:r>
              <a:rPr lang="zh-CN" altLang="en-US" sz="1400" dirty="0" smtClean="0">
                <a:latin typeface="黑体" pitchFamily="49" charset="-122"/>
                <a:ea typeface="黑体" pitchFamily="49" charset="-122"/>
                <a:cs typeface="Times New Roman" pitchFamily="18" charset="0"/>
              </a:rPr>
              <a:t>。长石</a:t>
            </a:r>
            <a:r>
              <a:rPr lang="zh-CN" altLang="en-US" sz="1400" dirty="0">
                <a:latin typeface="黑体" pitchFamily="49" charset="-122"/>
                <a:ea typeface="黑体" pitchFamily="49" charset="-122"/>
                <a:cs typeface="Times New Roman" pitchFamily="18" charset="0"/>
              </a:rPr>
              <a:t>发生</a:t>
            </a:r>
            <a:r>
              <a:rPr lang="zh-CN" altLang="en-US" sz="1400" dirty="0" smtClean="0">
                <a:latin typeface="黑体" pitchFamily="49" charset="-122"/>
                <a:ea typeface="黑体" pitchFamily="49" charset="-122"/>
                <a:cs typeface="Times New Roman" pitchFamily="18" charset="0"/>
              </a:rPr>
              <a:t>绢云母化</a:t>
            </a:r>
            <a:endParaRPr lang="zh-CN" altLang="en-US" sz="1400" dirty="0">
              <a:latin typeface="黑体" pitchFamily="49" charset="-122"/>
              <a:ea typeface="黑体" pitchFamily="49" charset="-122"/>
              <a:cs typeface="Times New Roman" pitchFamily="18" charset="0"/>
            </a:endParaRP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49551" y="1196751"/>
            <a:ext cx="2507738" cy="266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061696" y="3933056"/>
            <a:ext cx="2499240" cy="266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662297" y="3933056"/>
            <a:ext cx="2507716" cy="266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484188" y="332656"/>
            <a:ext cx="5383956"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地质概况与样品采集</a:t>
            </a:r>
            <a:endParaRPr lang="en-US" altLang="zh-CN" sz="3900" dirty="0" smtClean="0">
              <a:solidFill>
                <a:schemeClr val="bg1"/>
              </a:solidFill>
              <a:latin typeface="黑体" pitchFamily="49" charset="-122"/>
              <a:ea typeface="黑体" pitchFamily="49" charset="-122"/>
            </a:endParaRPr>
          </a:p>
        </p:txBody>
      </p:sp>
      <p:sp>
        <p:nvSpPr>
          <p:cNvPr id="15" name="TextBox 14"/>
          <p:cNvSpPr txBox="1"/>
          <p:nvPr/>
        </p:nvSpPr>
        <p:spPr>
          <a:xfrm>
            <a:off x="7125141" y="1206044"/>
            <a:ext cx="1791292" cy="369332"/>
          </a:xfrm>
          <a:prstGeom prst="rect">
            <a:avLst/>
          </a:prstGeom>
          <a:noFill/>
        </p:spPr>
        <p:txBody>
          <a:bodyPr wrap="square" rtlCol="0">
            <a:spAutoFit/>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、寺沟样品</a:t>
            </a:r>
            <a:endParaRPr lang="zh-CN" altLang="en-US" dirty="0">
              <a:latin typeface="黑体" pitchFamily="49" charset="-122"/>
              <a:ea typeface="黑体" pitchFamily="49" charset="-122"/>
            </a:endParaRPr>
          </a:p>
        </p:txBody>
      </p:sp>
      <p:sp>
        <p:nvSpPr>
          <p:cNvPr id="16" name="TextBox 15"/>
          <p:cNvSpPr txBox="1"/>
          <p:nvPr/>
        </p:nvSpPr>
        <p:spPr>
          <a:xfrm>
            <a:off x="7157289" y="3933056"/>
            <a:ext cx="1791292" cy="369332"/>
          </a:xfrm>
          <a:prstGeom prst="rect">
            <a:avLst/>
          </a:prstGeom>
          <a:noFill/>
        </p:spPr>
        <p:txBody>
          <a:bodyPr wrap="square" rtlCol="0">
            <a:spAutoFit/>
          </a:bodyPr>
          <a:lstStyle/>
          <a:p>
            <a:r>
              <a:rPr lang="en-US" altLang="zh-CN" dirty="0" smtClean="0">
                <a:latin typeface="黑体" pitchFamily="49" charset="-122"/>
                <a:ea typeface="黑体" pitchFamily="49" charset="-122"/>
              </a:rPr>
              <a:t>3</a:t>
            </a:r>
            <a:r>
              <a:rPr lang="zh-CN" altLang="en-US" dirty="0" smtClean="0">
                <a:latin typeface="黑体" pitchFamily="49" charset="-122"/>
                <a:ea typeface="黑体" pitchFamily="49" charset="-122"/>
              </a:rPr>
              <a:t>、娄烦样品</a:t>
            </a:r>
            <a:endParaRPr lang="zh-CN" altLang="en-US" dirty="0">
              <a:latin typeface="黑体" pitchFamily="49" charset="-122"/>
              <a:ea typeface="黑体" pitchFamily="49" charset="-122"/>
            </a:endParaRPr>
          </a:p>
        </p:txBody>
      </p:sp>
      <p:sp>
        <p:nvSpPr>
          <p:cNvPr id="17" name="TextBox 16"/>
          <p:cNvSpPr txBox="1"/>
          <p:nvPr/>
        </p:nvSpPr>
        <p:spPr>
          <a:xfrm>
            <a:off x="539552" y="3933056"/>
            <a:ext cx="1791292" cy="369332"/>
          </a:xfrm>
          <a:prstGeom prst="rect">
            <a:avLst/>
          </a:prstGeom>
          <a:noFill/>
        </p:spPr>
        <p:txBody>
          <a:bodyPr wrap="square" rtlCol="0">
            <a:spAutoFit/>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、寺沟样品</a:t>
            </a: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xmlns="" val="1115046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接连接符 5123"/>
          <p:cNvSpPr/>
          <p:nvPr/>
        </p:nvSpPr>
        <p:spPr>
          <a:xfrm>
            <a:off x="484188" y="1124744"/>
            <a:ext cx="8175625" cy="0"/>
          </a:xfrm>
          <a:prstGeom prst="line">
            <a:avLst/>
          </a:prstGeom>
          <a:ln w="76200" cap="flat" cmpd="sng">
            <a:solidFill>
              <a:schemeClr val="tx2">
                <a:lumMod val="60000"/>
                <a:lumOff val="40000"/>
              </a:schemeClr>
            </a:solidFill>
            <a:prstDash val="solid"/>
            <a:round/>
            <a:headEnd type="none" w="med" len="med"/>
            <a:tailEnd type="none" w="med" len="med"/>
          </a:ln>
        </p:spPr>
        <p:txBody>
          <a:bodyPr wrap="square" lIns="0" tIns="0" rIns="0" bIns="0" anchor="t"/>
          <a:lstStyle/>
          <a:p>
            <a:pPr lvl="0" indent="0" hangingPunct="0"/>
            <a:endParaRPr lang="en-US" altLang="en-US">
              <a:latin typeface="Arial" panose="020B0604020202020204" pitchFamily="34" charset="0"/>
              <a:ea typeface="Arial" panose="020B0604020202020204" pitchFamily="34" charset="0"/>
              <a:sym typeface="Arial" panose="020B0604020202020204" pitchFamily="34" charset="0"/>
            </a:endParaRPr>
          </a:p>
        </p:txBody>
      </p:sp>
      <p:sp>
        <p:nvSpPr>
          <p:cNvPr id="6" name="TextBox 5"/>
          <p:cNvSpPr txBox="1"/>
          <p:nvPr/>
        </p:nvSpPr>
        <p:spPr>
          <a:xfrm>
            <a:off x="484188" y="332656"/>
            <a:ext cx="2647652" cy="692497"/>
          </a:xfrm>
          <a:prstGeom prst="rect">
            <a:avLst/>
          </a:prstGeom>
          <a:solidFill>
            <a:schemeClr val="tx2">
              <a:lumMod val="60000"/>
              <a:lumOff val="40000"/>
            </a:schemeClr>
          </a:solidFill>
          <a:ln>
            <a:solidFill>
              <a:schemeClr val="tx2">
                <a:lumMod val="60000"/>
                <a:lumOff val="40000"/>
              </a:schemeClr>
            </a:solidFill>
          </a:ln>
        </p:spPr>
        <p:txBody>
          <a:bodyPr wrap="square" rtlCol="0">
            <a:spAutoFit/>
          </a:bodyPr>
          <a:lstStyle/>
          <a:p>
            <a:pPr algn="ctr"/>
            <a:r>
              <a:rPr lang="zh-CN" altLang="en-US" sz="3900" dirty="0" smtClean="0">
                <a:solidFill>
                  <a:schemeClr val="bg1"/>
                </a:solidFill>
                <a:latin typeface="黑体" pitchFamily="49" charset="-122"/>
                <a:ea typeface="黑体" pitchFamily="49" charset="-122"/>
              </a:rPr>
              <a:t>汇报提纲</a:t>
            </a:r>
            <a:endParaRPr lang="en-US" altLang="zh-CN" sz="3900" dirty="0" smtClean="0">
              <a:solidFill>
                <a:schemeClr val="bg1"/>
              </a:solidFill>
              <a:latin typeface="黑体" pitchFamily="49" charset="-122"/>
              <a:ea typeface="黑体" pitchFamily="49" charset="-122"/>
            </a:endParaRPr>
          </a:p>
        </p:txBody>
      </p:sp>
      <p:grpSp>
        <p:nvGrpSpPr>
          <p:cNvPr id="13" name="组合 12"/>
          <p:cNvGrpSpPr/>
          <p:nvPr/>
        </p:nvGrpSpPr>
        <p:grpSpPr>
          <a:xfrm>
            <a:off x="1616224" y="1592358"/>
            <a:ext cx="360040" cy="461665"/>
            <a:chOff x="1156650" y="2636912"/>
            <a:chExt cx="360040" cy="461665"/>
          </a:xfrm>
        </p:grpSpPr>
        <p:sp>
          <p:nvSpPr>
            <p:cNvPr id="11" name="圆角矩形 1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1</a:t>
              </a:r>
              <a:endParaRPr lang="zh-CN" altLang="en-US" sz="2400" dirty="0">
                <a:solidFill>
                  <a:schemeClr val="bg1"/>
                </a:solidFill>
                <a:latin typeface="Times New Roman" pitchFamily="18" charset="0"/>
                <a:cs typeface="Times New Roman" pitchFamily="18" charset="0"/>
              </a:endParaRPr>
            </a:p>
          </p:txBody>
        </p:sp>
      </p:grpSp>
      <p:grpSp>
        <p:nvGrpSpPr>
          <p:cNvPr id="14" name="组合 13"/>
          <p:cNvGrpSpPr/>
          <p:nvPr/>
        </p:nvGrpSpPr>
        <p:grpSpPr>
          <a:xfrm>
            <a:off x="1616224" y="2391271"/>
            <a:ext cx="360040" cy="461665"/>
            <a:chOff x="1156650" y="2636912"/>
            <a:chExt cx="360040" cy="461665"/>
          </a:xfrm>
        </p:grpSpPr>
        <p:sp>
          <p:nvSpPr>
            <p:cNvPr id="15" name="圆角矩形 14"/>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2</a:t>
              </a:r>
              <a:endParaRPr lang="zh-CN" altLang="en-US" sz="2400" dirty="0">
                <a:solidFill>
                  <a:schemeClr val="bg1"/>
                </a:solidFill>
                <a:latin typeface="Times New Roman" pitchFamily="18" charset="0"/>
                <a:cs typeface="Times New Roman" pitchFamily="18" charset="0"/>
              </a:endParaRPr>
            </a:p>
          </p:txBody>
        </p:sp>
      </p:grpSp>
      <p:grpSp>
        <p:nvGrpSpPr>
          <p:cNvPr id="17" name="组合 16"/>
          <p:cNvGrpSpPr/>
          <p:nvPr/>
        </p:nvGrpSpPr>
        <p:grpSpPr>
          <a:xfrm>
            <a:off x="1616224" y="3111351"/>
            <a:ext cx="360040" cy="461665"/>
            <a:chOff x="1156650" y="2636912"/>
            <a:chExt cx="360040" cy="461665"/>
          </a:xfrm>
        </p:grpSpPr>
        <p:sp>
          <p:nvSpPr>
            <p:cNvPr id="18" name="圆角矩形 1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3</a:t>
              </a:r>
              <a:endParaRPr lang="zh-CN" altLang="en-US" sz="2400" dirty="0">
                <a:solidFill>
                  <a:schemeClr val="bg1"/>
                </a:solidFill>
                <a:latin typeface="Times New Roman" pitchFamily="18" charset="0"/>
                <a:cs typeface="Times New Roman" pitchFamily="18" charset="0"/>
              </a:endParaRPr>
            </a:p>
          </p:txBody>
        </p:sp>
      </p:grpSp>
      <p:grpSp>
        <p:nvGrpSpPr>
          <p:cNvPr id="20" name="组合 19"/>
          <p:cNvGrpSpPr/>
          <p:nvPr/>
        </p:nvGrpSpPr>
        <p:grpSpPr>
          <a:xfrm>
            <a:off x="1616224" y="3789040"/>
            <a:ext cx="360040" cy="461665"/>
            <a:chOff x="1156650" y="2636912"/>
            <a:chExt cx="360040" cy="461665"/>
          </a:xfrm>
        </p:grpSpPr>
        <p:sp>
          <p:nvSpPr>
            <p:cNvPr id="21" name="圆角矩形 20"/>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4</a:t>
              </a:r>
              <a:endParaRPr lang="zh-CN" altLang="en-US" sz="2400" dirty="0">
                <a:solidFill>
                  <a:schemeClr val="bg1"/>
                </a:solidFill>
                <a:latin typeface="Times New Roman" pitchFamily="18" charset="0"/>
                <a:cs typeface="Times New Roman" pitchFamily="18" charset="0"/>
              </a:endParaRPr>
            </a:p>
          </p:txBody>
        </p:sp>
      </p:grpSp>
      <p:sp>
        <p:nvSpPr>
          <p:cNvPr id="23" name="TextBox 22"/>
          <p:cNvSpPr txBox="1"/>
          <p:nvPr/>
        </p:nvSpPr>
        <p:spPr>
          <a:xfrm>
            <a:off x="2339752" y="1660738"/>
            <a:ext cx="2379712"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研究目的与内容</a:t>
            </a:r>
            <a:endParaRPr lang="zh-CN" altLang="en-US" sz="2000" dirty="0">
              <a:latin typeface="黑体" pitchFamily="49" charset="-122"/>
              <a:ea typeface="黑体" pitchFamily="49" charset="-122"/>
            </a:endParaRPr>
          </a:p>
        </p:txBody>
      </p:sp>
      <p:sp>
        <p:nvSpPr>
          <p:cNvPr id="25" name="TextBox 24"/>
          <p:cNvSpPr txBox="1"/>
          <p:nvPr/>
        </p:nvSpPr>
        <p:spPr>
          <a:xfrm>
            <a:off x="2339752" y="2420888"/>
            <a:ext cx="331236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地质概况与样品采集</a:t>
            </a:r>
            <a:endParaRPr lang="zh-CN" altLang="en-US" sz="2000" dirty="0">
              <a:latin typeface="黑体" pitchFamily="49" charset="-122"/>
              <a:ea typeface="黑体" pitchFamily="49" charset="-122"/>
            </a:endParaRPr>
          </a:p>
        </p:txBody>
      </p:sp>
      <p:sp>
        <p:nvSpPr>
          <p:cNvPr id="26" name="TextBox 25"/>
          <p:cNvSpPr txBox="1"/>
          <p:nvPr/>
        </p:nvSpPr>
        <p:spPr>
          <a:xfrm>
            <a:off x="2339752" y="3861048"/>
            <a:ext cx="4392488"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a:t>
            </a:r>
            <a:r>
              <a:rPr lang="zh-CN" altLang="en-US" sz="2000" dirty="0">
                <a:latin typeface="黑体" pitchFamily="49" charset="-122"/>
                <a:ea typeface="黑体" pitchFamily="49" charset="-122"/>
              </a:rPr>
              <a:t>西山煤田隆</a:t>
            </a:r>
            <a:r>
              <a:rPr lang="zh-CN" altLang="en-US" sz="2000" dirty="0" smtClean="0">
                <a:latin typeface="黑体" pitchFamily="49" charset="-122"/>
                <a:ea typeface="黑体" pitchFamily="49" charset="-122"/>
              </a:rPr>
              <a:t>升剥蚀史</a:t>
            </a:r>
            <a:endParaRPr lang="zh-CN" altLang="en-US" sz="2000" dirty="0">
              <a:latin typeface="黑体" pitchFamily="49" charset="-122"/>
              <a:ea typeface="黑体" pitchFamily="49" charset="-122"/>
            </a:endParaRPr>
          </a:p>
        </p:txBody>
      </p:sp>
      <p:grpSp>
        <p:nvGrpSpPr>
          <p:cNvPr id="27" name="组合 26"/>
          <p:cNvGrpSpPr/>
          <p:nvPr/>
        </p:nvGrpSpPr>
        <p:grpSpPr>
          <a:xfrm>
            <a:off x="1616224" y="4479503"/>
            <a:ext cx="360040" cy="461665"/>
            <a:chOff x="1156650" y="2636912"/>
            <a:chExt cx="360040" cy="461665"/>
          </a:xfrm>
        </p:grpSpPr>
        <p:sp>
          <p:nvSpPr>
            <p:cNvPr id="28" name="圆角矩形 2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5</a:t>
              </a:r>
              <a:endParaRPr lang="zh-CN" altLang="en-US" sz="2400" dirty="0">
                <a:solidFill>
                  <a:schemeClr val="bg1"/>
                </a:solidFill>
                <a:latin typeface="Times New Roman" pitchFamily="18" charset="0"/>
                <a:cs typeface="Times New Roman" pitchFamily="18" charset="0"/>
              </a:endParaRPr>
            </a:p>
          </p:txBody>
        </p:sp>
      </p:grpSp>
      <p:sp>
        <p:nvSpPr>
          <p:cNvPr id="30" name="TextBox 29"/>
          <p:cNvSpPr txBox="1"/>
          <p:nvPr/>
        </p:nvSpPr>
        <p:spPr>
          <a:xfrm>
            <a:off x="2339752" y="5261138"/>
            <a:ext cx="2880320"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结论与展望</a:t>
            </a:r>
            <a:endParaRPr lang="zh-CN" altLang="en-US" sz="2000" dirty="0">
              <a:latin typeface="黑体" pitchFamily="49" charset="-122"/>
              <a:ea typeface="黑体" pitchFamily="49" charset="-122"/>
            </a:endParaRPr>
          </a:p>
        </p:txBody>
      </p:sp>
      <p:sp>
        <p:nvSpPr>
          <p:cNvPr id="32" name="五边形 31"/>
          <p:cNvSpPr/>
          <p:nvPr/>
        </p:nvSpPr>
        <p:spPr>
          <a:xfrm>
            <a:off x="1026890" y="3278269"/>
            <a:ext cx="432048" cy="222739"/>
          </a:xfrm>
          <a:prstGeom prst="homePlat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339752" y="3172906"/>
            <a:ext cx="2010866"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热史模拟</a:t>
            </a:r>
            <a:endParaRPr lang="zh-CN" altLang="en-US" sz="2000" dirty="0">
              <a:latin typeface="黑体" pitchFamily="49" charset="-122"/>
              <a:ea typeface="黑体" pitchFamily="49" charset="-122"/>
            </a:endParaRPr>
          </a:p>
        </p:txBody>
      </p:sp>
      <p:sp>
        <p:nvSpPr>
          <p:cNvPr id="31" name="TextBox 30"/>
          <p:cNvSpPr txBox="1"/>
          <p:nvPr/>
        </p:nvSpPr>
        <p:spPr>
          <a:xfrm>
            <a:off x="2339752" y="4509120"/>
            <a:ext cx="4824536" cy="400110"/>
          </a:xfrm>
          <a:prstGeom prst="rect">
            <a:avLst/>
          </a:prstGeom>
          <a:noFill/>
        </p:spPr>
        <p:txBody>
          <a:bodyPr wrap="square" rtlCol="0">
            <a:spAutoFit/>
          </a:bodyPr>
          <a:lstStyle/>
          <a:p>
            <a:r>
              <a:rPr lang="zh-CN" altLang="en-US" sz="2000" dirty="0" smtClean="0">
                <a:latin typeface="黑体" pitchFamily="49" charset="-122"/>
                <a:ea typeface="黑体" pitchFamily="49" charset="-122"/>
              </a:rPr>
              <a:t>太原史西山煤田煤层气成藏关键时期确定</a:t>
            </a:r>
            <a:endParaRPr lang="zh-CN" altLang="en-US" sz="2000" dirty="0">
              <a:latin typeface="黑体" pitchFamily="49" charset="-122"/>
              <a:ea typeface="黑体" pitchFamily="49" charset="-122"/>
            </a:endParaRPr>
          </a:p>
        </p:txBody>
      </p:sp>
      <p:grpSp>
        <p:nvGrpSpPr>
          <p:cNvPr id="37" name="组合 36"/>
          <p:cNvGrpSpPr/>
          <p:nvPr/>
        </p:nvGrpSpPr>
        <p:grpSpPr>
          <a:xfrm>
            <a:off x="1616224" y="5199583"/>
            <a:ext cx="360040" cy="461665"/>
            <a:chOff x="1156650" y="2636912"/>
            <a:chExt cx="360040" cy="461665"/>
          </a:xfrm>
        </p:grpSpPr>
        <p:sp>
          <p:nvSpPr>
            <p:cNvPr id="38" name="圆角矩形 37"/>
            <p:cNvSpPr/>
            <p:nvPr/>
          </p:nvSpPr>
          <p:spPr>
            <a:xfrm>
              <a:off x="1156650" y="2702095"/>
              <a:ext cx="360040" cy="3600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156650" y="2636912"/>
              <a:ext cx="360040" cy="461665"/>
            </a:xfrm>
            <a:prstGeom prst="rect">
              <a:avLst/>
            </a:prstGeom>
            <a:noFill/>
          </p:spPr>
          <p:txBody>
            <a:bodyPr wrap="square" rtlCol="0">
              <a:spAutoFit/>
            </a:bodyPr>
            <a:lstStyle/>
            <a:p>
              <a:pPr algn="r"/>
              <a:r>
                <a:rPr lang="en-US" altLang="zh-CN" sz="2400" dirty="0" smtClean="0">
                  <a:solidFill>
                    <a:schemeClr val="bg1"/>
                  </a:solidFill>
                  <a:latin typeface="Times New Roman" pitchFamily="18" charset="0"/>
                  <a:cs typeface="Times New Roman" pitchFamily="18" charset="0"/>
                </a:rPr>
                <a:t>6</a:t>
              </a:r>
              <a:endParaRPr lang="zh-CN" altLang="en-US" sz="2400" dirty="0">
                <a:solidFill>
                  <a:schemeClr val="bg1"/>
                </a:solidFill>
                <a:latin typeface="Times New Roman" pitchFamily="18" charset="0"/>
                <a:cs typeface="Times New Roman" pitchFamily="18" charset="0"/>
              </a:endParaRPr>
            </a:p>
          </p:txBody>
        </p:sp>
      </p:grpSp>
    </p:spTree>
    <p:extLst>
      <p:ext uri="{BB962C8B-B14F-4D97-AF65-F5344CB8AC3E}">
        <p14:creationId xmlns:p14="http://schemas.microsoft.com/office/powerpoint/2010/main" xmlns="" val="5721976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1458</TotalTime>
  <Words>3794</Words>
  <Application>Microsoft Office PowerPoint</Application>
  <PresentationFormat>全屏显示(4:3)</PresentationFormat>
  <Paragraphs>1128</Paragraphs>
  <Slides>29</Slides>
  <Notes>17</Notes>
  <HiddenSlides>0</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Office 主题</vt:lpstr>
      <vt:lpstr>太原西山煤田低温热年代学研究</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太原西山煤田低温热年代学研究</dc:title>
  <dc:creator>lenovo</dc:creator>
  <cp:lastModifiedBy>lenovo</cp:lastModifiedBy>
  <cp:revision>340</cp:revision>
  <dcterms:created xsi:type="dcterms:W3CDTF">2018-05-18T10:33:43Z</dcterms:created>
  <dcterms:modified xsi:type="dcterms:W3CDTF">2018-05-24T05:49:20Z</dcterms:modified>
</cp:coreProperties>
</file>